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750" r:id="rId5"/>
    <p:sldMasterId id="2147483756" r:id="rId6"/>
  </p:sldMasterIdLst>
  <p:notesMasterIdLst>
    <p:notesMasterId r:id="rId26"/>
  </p:notesMasterIdLst>
  <p:handoutMasterIdLst>
    <p:handoutMasterId r:id="rId27"/>
  </p:handoutMasterIdLst>
  <p:sldIdLst>
    <p:sldId id="313" r:id="rId7"/>
    <p:sldId id="1812" r:id="rId8"/>
    <p:sldId id="1810" r:id="rId9"/>
    <p:sldId id="1811" r:id="rId10"/>
    <p:sldId id="262" r:id="rId11"/>
    <p:sldId id="1693" r:id="rId12"/>
    <p:sldId id="1691" r:id="rId13"/>
    <p:sldId id="336" r:id="rId14"/>
    <p:sldId id="1687" r:id="rId15"/>
    <p:sldId id="1807" r:id="rId16"/>
    <p:sldId id="1808" r:id="rId17"/>
    <p:sldId id="339" r:id="rId18"/>
    <p:sldId id="361" r:id="rId19"/>
    <p:sldId id="367" r:id="rId20"/>
    <p:sldId id="1694" r:id="rId21"/>
    <p:sldId id="1806" r:id="rId22"/>
    <p:sldId id="1809" r:id="rId23"/>
    <p:sldId id="1692" r:id="rId24"/>
    <p:sldId id="371"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FBA1118E-BFDD-46AB-B01F-7E4118A53AC4}">
          <p14:sldIdLst>
            <p14:sldId id="313"/>
          </p14:sldIdLst>
        </p14:section>
        <p14:section name="Outline" id="{F5542CC0-B78A-462D-AA20-CA63DF527D24}">
          <p14:sldIdLst>
            <p14:sldId id="1812"/>
            <p14:sldId id="1810"/>
            <p14:sldId id="1811"/>
          </p14:sldIdLst>
        </p14:section>
        <p14:section name="Content Slides" id="{2C5FC904-BBAB-4435-908A-2AF4EF3562CD}">
          <p14:sldIdLst>
            <p14:sldId id="262"/>
            <p14:sldId id="1693"/>
            <p14:sldId id="1691"/>
            <p14:sldId id="336"/>
            <p14:sldId id="1687"/>
            <p14:sldId id="1807"/>
            <p14:sldId id="1808"/>
            <p14:sldId id="339"/>
            <p14:sldId id="361"/>
            <p14:sldId id="367"/>
            <p14:sldId id="1694"/>
            <p14:sldId id="1806"/>
            <p14:sldId id="1809"/>
            <p14:sldId id="1692"/>
            <p14:sldId id="371"/>
          </p14:sldIdLst>
        </p14:section>
      </p14:sectionLst>
    </p:ex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pos="13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A00F34-8151-0AE6-B438-5655594C57F4}" name="Raquel Arzola" initials="RA" userId="S::rarzola_energean.com#ext#@nexencnoocltd.onmicrosoft.com::a66e431a-2962-4023-8e78-ce93bc978e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573C4"/>
    <a:srgbClr val="5BE8FB"/>
    <a:srgbClr val="69EC34"/>
    <a:srgbClr val="FFFFFF"/>
    <a:srgbClr val="868786"/>
    <a:srgbClr val="4D4D4C"/>
    <a:srgbClr val="383938"/>
    <a:srgbClr val="898C8D"/>
    <a:srgbClr val="0F4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110" y="66"/>
      </p:cViewPr>
      <p:guideLst>
        <p:guide orient="horz" pos="867"/>
        <p:guide pos="3840"/>
        <p:guide pos="13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967783-4280-4A28-A462-10A6CA489A79}"/>
              </a:ext>
            </a:extLst>
          </p:cNvPr>
          <p:cNvSpPr>
            <a:spLocks noGrp="1"/>
          </p:cNvSpPr>
          <p:nvPr>
            <p:ph type="hdr" sz="quarter"/>
          </p:nvPr>
        </p:nvSpPr>
        <p:spPr>
          <a:xfrm>
            <a:off x="0" y="0"/>
            <a:ext cx="2918831" cy="495029"/>
          </a:xfrm>
          <a:prstGeom prst="rect">
            <a:avLst/>
          </a:prstGeom>
        </p:spPr>
        <p:txBody>
          <a:bodyPr vert="horz" lIns="91430" tIns="45715" rIns="91430" bIns="45715" rtlCol="0"/>
          <a:lstStyle>
            <a:lvl1pPr algn="l">
              <a:defRPr sz="1200"/>
            </a:lvl1pPr>
          </a:lstStyle>
          <a:p>
            <a:endParaRPr lang="en-US"/>
          </a:p>
        </p:txBody>
      </p:sp>
      <p:sp>
        <p:nvSpPr>
          <p:cNvPr id="3" name="Date Placeholder 2">
            <a:extLst>
              <a:ext uri="{FF2B5EF4-FFF2-40B4-BE49-F238E27FC236}">
                <a16:creationId xmlns:a16="http://schemas.microsoft.com/office/drawing/2014/main" id="{00CEB2BE-FB0F-4E95-92B0-9B15F0A96B6D}"/>
              </a:ext>
            </a:extLst>
          </p:cNvPr>
          <p:cNvSpPr>
            <a:spLocks noGrp="1"/>
          </p:cNvSpPr>
          <p:nvPr>
            <p:ph type="dt" sz="quarter" idx="1"/>
          </p:nvPr>
        </p:nvSpPr>
        <p:spPr>
          <a:xfrm>
            <a:off x="3815374" y="0"/>
            <a:ext cx="2918831" cy="495029"/>
          </a:xfrm>
          <a:prstGeom prst="rect">
            <a:avLst/>
          </a:prstGeom>
        </p:spPr>
        <p:txBody>
          <a:bodyPr vert="horz" lIns="91430" tIns="45715" rIns="91430" bIns="45715" rtlCol="0"/>
          <a:lstStyle>
            <a:lvl1pPr algn="r">
              <a:defRPr sz="1200"/>
            </a:lvl1pPr>
          </a:lstStyle>
          <a:p>
            <a:fld id="{1CB4E727-C865-4B54-A4AF-9AA9DBF85346}" type="datetimeFigureOut">
              <a:rPr lang="en-US" smtClean="0"/>
              <a:t>5/31/2023</a:t>
            </a:fld>
            <a:endParaRPr lang="en-US"/>
          </a:p>
        </p:txBody>
      </p:sp>
      <p:sp>
        <p:nvSpPr>
          <p:cNvPr id="4" name="Footer Placeholder 3">
            <a:extLst>
              <a:ext uri="{FF2B5EF4-FFF2-40B4-BE49-F238E27FC236}">
                <a16:creationId xmlns:a16="http://schemas.microsoft.com/office/drawing/2014/main" id="{A901D989-62EC-45F2-AD4A-5B0DAA23DD07}"/>
              </a:ext>
            </a:extLst>
          </p:cNvPr>
          <p:cNvSpPr>
            <a:spLocks noGrp="1"/>
          </p:cNvSpPr>
          <p:nvPr>
            <p:ph type="ftr" sz="quarter" idx="2"/>
          </p:nvPr>
        </p:nvSpPr>
        <p:spPr>
          <a:xfrm>
            <a:off x="0" y="9371287"/>
            <a:ext cx="2918831" cy="495028"/>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2DEE28-F172-4C6F-98AA-B2E606CACF18}"/>
              </a:ext>
            </a:extLst>
          </p:cNvPr>
          <p:cNvSpPr>
            <a:spLocks noGrp="1"/>
          </p:cNvSpPr>
          <p:nvPr>
            <p:ph type="sldNum" sz="quarter" idx="3"/>
          </p:nvPr>
        </p:nvSpPr>
        <p:spPr>
          <a:xfrm>
            <a:off x="3815374" y="9371287"/>
            <a:ext cx="2918831" cy="495028"/>
          </a:xfrm>
          <a:prstGeom prst="rect">
            <a:avLst/>
          </a:prstGeom>
        </p:spPr>
        <p:txBody>
          <a:bodyPr vert="horz" lIns="91430" tIns="45715" rIns="91430" bIns="45715" rtlCol="0" anchor="b"/>
          <a:lstStyle>
            <a:lvl1pPr algn="r">
              <a:defRPr sz="1200"/>
            </a:lvl1pPr>
          </a:lstStyle>
          <a:p>
            <a:fld id="{B3ED5BDB-9381-4622-AFB6-2EB46A0633F2}" type="slidenum">
              <a:rPr lang="en-US" smtClean="0"/>
              <a:t>‹#›</a:t>
            </a:fld>
            <a:endParaRPr lang="en-US"/>
          </a:p>
        </p:txBody>
      </p:sp>
    </p:spTree>
    <p:extLst>
      <p:ext uri="{BB962C8B-B14F-4D97-AF65-F5344CB8AC3E}">
        <p14:creationId xmlns:p14="http://schemas.microsoft.com/office/powerpoint/2010/main" val="1097576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15374" y="0"/>
            <a:ext cx="2918831" cy="495029"/>
          </a:xfrm>
          <a:prstGeom prst="rect">
            <a:avLst/>
          </a:prstGeom>
        </p:spPr>
        <p:txBody>
          <a:bodyPr vert="horz" lIns="91430" tIns="45715" rIns="91430" bIns="45715" rtlCol="0"/>
          <a:lstStyle>
            <a:lvl1pPr algn="r">
              <a:defRPr sz="1200"/>
            </a:lvl1pPr>
          </a:lstStyle>
          <a:p>
            <a:fld id="{FF91CCF1-21DB-4FB4-886F-46114B8787DD}" type="datetimeFigureOut">
              <a:rPr lang="en-US" smtClean="0"/>
              <a:t>5/31/2023</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30" tIns="45715" rIns="91430"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7"/>
            <a:ext cx="2918831" cy="495028"/>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1430" tIns="45715" rIns="91430" bIns="45715" rtlCol="0" anchor="b"/>
          <a:lstStyle>
            <a:lvl1pPr algn="r">
              <a:defRPr sz="1200"/>
            </a:lvl1pPr>
          </a:lstStyle>
          <a:p>
            <a:fld id="{69A88F19-963F-4154-A912-55CAC39624DB}" type="slidenum">
              <a:rPr lang="en-US" smtClean="0"/>
              <a:t>‹#›</a:t>
            </a:fld>
            <a:endParaRPr lang="en-US"/>
          </a:p>
        </p:txBody>
      </p:sp>
    </p:spTree>
    <p:extLst>
      <p:ext uri="{BB962C8B-B14F-4D97-AF65-F5344CB8AC3E}">
        <p14:creationId xmlns:p14="http://schemas.microsoft.com/office/powerpoint/2010/main" val="429102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A82D-20F4-B54B-B104-87C649390F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62B47-180F-DF40-B631-9C1B66ECAE21}"/>
              </a:ext>
            </a:extLst>
          </p:cNvPr>
          <p:cNvSpPr>
            <a:spLocks noGrp="1"/>
          </p:cNvSpPr>
          <p:nvPr>
            <p:ph type="sldNum" sz="quarter" idx="10"/>
          </p:nvPr>
        </p:nvSpPr>
        <p:spPr/>
        <p:txBody>
          <a:bodyPr/>
          <a:lstStyle/>
          <a:p>
            <a:fld id="{BD570499-CBD4-451A-B79B-6B9B9C546311}" type="slidenum">
              <a:rPr lang="en-US" smtClean="0"/>
              <a:pPr/>
              <a:t>‹#›</a:t>
            </a:fld>
            <a:endParaRPr lang="en-US"/>
          </a:p>
        </p:txBody>
      </p:sp>
      <p:sp>
        <p:nvSpPr>
          <p:cNvPr id="10" name="Content Placeholder 2">
            <a:extLst>
              <a:ext uri="{FF2B5EF4-FFF2-40B4-BE49-F238E27FC236}">
                <a16:creationId xmlns:a16="http://schemas.microsoft.com/office/drawing/2014/main" id="{C5D67092-2094-2A4C-96E8-6E62BAD49D61}"/>
              </a:ext>
            </a:extLst>
          </p:cNvPr>
          <p:cNvSpPr>
            <a:spLocks noGrp="1"/>
          </p:cNvSpPr>
          <p:nvPr>
            <p:ph sz="half" idx="11" hasCustomPrompt="1"/>
          </p:nvPr>
        </p:nvSpPr>
        <p:spPr>
          <a:xfrm>
            <a:off x="244774" y="1384300"/>
            <a:ext cx="11640837" cy="4967923"/>
          </a:xfrm>
          <a:prstGeom prst="rect">
            <a:avLst/>
          </a:prstGeom>
        </p:spPr>
        <p:txBody>
          <a:bodyPr lIns="81616" tIns="40808" rIns="81616" bIns="40808">
            <a:normAutofit/>
          </a:bodyPr>
          <a:lstStyle>
            <a:lvl1pPr>
              <a:defRPr sz="2000" baseline="0">
                <a:solidFill>
                  <a:schemeClr val="tx2"/>
                </a:solidFill>
                <a:latin typeface="Arial" panose="020B0604020202020204" pitchFamily="34" charset="0"/>
              </a:defRPr>
            </a:lvl1pPr>
            <a:lvl2pPr>
              <a:buFont typeface="Wingdings" pitchFamily="2" charset="2"/>
              <a:buChar char="Ø"/>
              <a:defRPr sz="1800" baseline="0">
                <a:solidFill>
                  <a:schemeClr val="tx2"/>
                </a:solidFill>
                <a:latin typeface="Arial" panose="020B0604020202020204" pitchFamily="34" charset="0"/>
              </a:defRPr>
            </a:lvl2pPr>
            <a:lvl3pPr>
              <a:defRPr sz="1600" baseline="0">
                <a:latin typeface="Arial" panose="020B0604020202020204" pitchFamily="34" charset="0"/>
              </a:defRPr>
            </a:lvl3pPr>
            <a:lvl4pPr>
              <a:defRPr sz="1400" baseline="0">
                <a:latin typeface="Arial" panose="020B0604020202020204" pitchFamily="34" charset="0"/>
              </a:defRPr>
            </a:lvl4pPr>
            <a:lvl5pPr>
              <a:defRPr sz="1200" baseline="0">
                <a:latin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5" name="Text Placeholder 12">
            <a:extLst>
              <a:ext uri="{FF2B5EF4-FFF2-40B4-BE49-F238E27FC236}">
                <a16:creationId xmlns:a16="http://schemas.microsoft.com/office/drawing/2014/main" id="{35AE9029-136E-854D-A394-3BFC98A69D93}"/>
              </a:ext>
            </a:extLst>
          </p:cNvPr>
          <p:cNvSpPr>
            <a:spLocks noGrp="1"/>
          </p:cNvSpPr>
          <p:nvPr>
            <p:ph type="body" sz="quarter" idx="13" hasCustomPrompt="1"/>
          </p:nvPr>
        </p:nvSpPr>
        <p:spPr>
          <a:xfrm>
            <a:off x="244475" y="774700"/>
            <a:ext cx="2905125" cy="444500"/>
          </a:xfrm>
          <a:solidFill>
            <a:schemeClr val="tx2"/>
          </a:solidFill>
        </p:spPr>
        <p:txBody>
          <a:bodyPr anchor="ctr"/>
          <a:lstStyle>
            <a:lvl1pPr marL="324000">
              <a:buNone/>
              <a:defRPr b="1">
                <a:solidFill>
                  <a:schemeClr val="bg1"/>
                </a:solidFill>
              </a:defRPr>
            </a:lvl1pPr>
          </a:lstStyle>
          <a:p>
            <a:pPr lvl="0"/>
            <a:r>
              <a:rPr lang="en-US"/>
              <a:t>Insert Subtitle</a:t>
            </a:r>
          </a:p>
        </p:txBody>
      </p:sp>
    </p:spTree>
    <p:extLst>
      <p:ext uri="{BB962C8B-B14F-4D97-AF65-F5344CB8AC3E}">
        <p14:creationId xmlns:p14="http://schemas.microsoft.com/office/powerpoint/2010/main" val="377200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7809362-BCC1-43D2-91B8-20FEEBF9C507}"/>
              </a:ext>
            </a:extLst>
          </p:cNvPr>
          <p:cNvSpPr>
            <a:spLocks noGrp="1"/>
          </p:cNvSpPr>
          <p:nvPr>
            <p:ph type="sldNum" sz="quarter" idx="4"/>
          </p:nvPr>
        </p:nvSpPr>
        <p:spPr>
          <a:xfrm>
            <a:off x="9626370" y="6509488"/>
            <a:ext cx="2374041" cy="297712"/>
          </a:xfrm>
          <a:prstGeom prst="rect">
            <a:avLst/>
          </a:prstGeom>
        </p:spPr>
        <p:txBody>
          <a:bodyPr vert="horz" lIns="91440" tIns="45720" rIns="91440" bIns="45720" rtlCol="0" anchor="ctr"/>
          <a:lstStyle>
            <a:lvl1pPr algn="r">
              <a:defRPr sz="1050" b="1">
                <a:solidFill>
                  <a:srgbClr val="868786"/>
                </a:solidFill>
              </a:defRPr>
            </a:lvl1pPr>
          </a:lstStyle>
          <a:p>
            <a:fld id="{BD570499-CBD4-451A-B79B-6B9B9C546311}" type="slidenum">
              <a:rPr lang="en-US" smtClean="0"/>
              <a:pPr/>
              <a:t>‹#›</a:t>
            </a:fld>
            <a:endParaRPr lang="en-US"/>
          </a:p>
        </p:txBody>
      </p:sp>
      <p:sp>
        <p:nvSpPr>
          <p:cNvPr id="8" name="Content Placeholder 2">
            <a:extLst>
              <a:ext uri="{FF2B5EF4-FFF2-40B4-BE49-F238E27FC236}">
                <a16:creationId xmlns:a16="http://schemas.microsoft.com/office/drawing/2014/main" id="{A01A7B4F-719D-344E-BAA8-5C684D03CBE6}"/>
              </a:ext>
            </a:extLst>
          </p:cNvPr>
          <p:cNvSpPr>
            <a:spLocks noGrp="1"/>
          </p:cNvSpPr>
          <p:nvPr>
            <p:ph sz="half" idx="11" hasCustomPrompt="1"/>
          </p:nvPr>
        </p:nvSpPr>
        <p:spPr>
          <a:xfrm>
            <a:off x="244774" y="873458"/>
            <a:ext cx="11640838" cy="5478766"/>
          </a:xfrm>
          <a:prstGeom prst="rect">
            <a:avLst/>
          </a:prstGeom>
        </p:spPr>
        <p:txBody>
          <a:bodyPr lIns="81616" tIns="40808" rIns="81616" bIns="40808">
            <a:normAutofit/>
          </a:bodyPr>
          <a:lstStyle>
            <a:lvl1pPr>
              <a:defRPr sz="2000" baseline="0">
                <a:solidFill>
                  <a:schemeClr val="tx2"/>
                </a:solidFill>
                <a:latin typeface="Arial" panose="020B0604020202020204" pitchFamily="34" charset="0"/>
              </a:defRPr>
            </a:lvl1pPr>
            <a:lvl2pPr>
              <a:buFont typeface="Wingdings" pitchFamily="2" charset="2"/>
              <a:buChar char="Ø"/>
              <a:defRPr sz="1800" baseline="0">
                <a:solidFill>
                  <a:schemeClr val="tx2"/>
                </a:solidFill>
                <a:latin typeface="Arial" panose="020B0604020202020204" pitchFamily="34" charset="0"/>
              </a:defRPr>
            </a:lvl2pPr>
            <a:lvl3pPr>
              <a:defRPr sz="1600" baseline="0">
                <a:latin typeface="Arial" panose="020B0604020202020204" pitchFamily="34" charset="0"/>
              </a:defRPr>
            </a:lvl3pPr>
            <a:lvl4pPr>
              <a:defRPr sz="1400" baseline="0">
                <a:latin typeface="Arial" panose="020B0604020202020204" pitchFamily="34" charset="0"/>
              </a:defRPr>
            </a:lvl4pPr>
            <a:lvl5pPr>
              <a:defRPr sz="1200" baseline="0">
                <a:latin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Title 1">
            <a:extLst>
              <a:ext uri="{FF2B5EF4-FFF2-40B4-BE49-F238E27FC236}">
                <a16:creationId xmlns:a16="http://schemas.microsoft.com/office/drawing/2014/main" id="{0A6AB5CD-CE58-6C43-B970-EDC23F56E7E4}"/>
              </a:ext>
            </a:extLst>
          </p:cNvPr>
          <p:cNvSpPr>
            <a:spLocks noGrp="1"/>
          </p:cNvSpPr>
          <p:nvPr>
            <p:ph type="title"/>
          </p:nvPr>
        </p:nvSpPr>
        <p:spPr>
          <a:xfrm>
            <a:off x="245327" y="4064"/>
            <a:ext cx="9879748" cy="649478"/>
          </a:xfrm>
        </p:spPr>
        <p:txBody>
          <a:bodyPr/>
          <a:lstStyle/>
          <a:p>
            <a:r>
              <a:rPr lang="en-US"/>
              <a:t>Click to edit Master title style</a:t>
            </a:r>
          </a:p>
        </p:txBody>
      </p:sp>
    </p:spTree>
    <p:extLst>
      <p:ext uri="{BB962C8B-B14F-4D97-AF65-F5344CB8AC3E}">
        <p14:creationId xmlns:p14="http://schemas.microsoft.com/office/powerpoint/2010/main" val="31309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7809362-BCC1-43D2-91B8-20FEEBF9C507}"/>
              </a:ext>
            </a:extLst>
          </p:cNvPr>
          <p:cNvSpPr>
            <a:spLocks noGrp="1"/>
          </p:cNvSpPr>
          <p:nvPr>
            <p:ph type="sldNum" sz="quarter" idx="4"/>
          </p:nvPr>
        </p:nvSpPr>
        <p:spPr>
          <a:xfrm>
            <a:off x="9626370" y="6509488"/>
            <a:ext cx="2374041" cy="297712"/>
          </a:xfrm>
          <a:prstGeom prst="rect">
            <a:avLst/>
          </a:prstGeom>
        </p:spPr>
        <p:txBody>
          <a:bodyPr vert="horz" lIns="91440" tIns="45720" rIns="91440" bIns="45720" rtlCol="0" anchor="ctr"/>
          <a:lstStyle>
            <a:lvl1pPr algn="r">
              <a:defRPr sz="1050" b="1">
                <a:solidFill>
                  <a:srgbClr val="868786"/>
                </a:solidFill>
              </a:defRPr>
            </a:lvl1pPr>
          </a:lstStyle>
          <a:p>
            <a:fld id="{BD570499-CBD4-451A-B79B-6B9B9C546311}" type="slidenum">
              <a:rPr lang="en-US" smtClean="0"/>
              <a:pPr/>
              <a:t>‹#›</a:t>
            </a:fld>
            <a:endParaRPr lang="en-US"/>
          </a:p>
        </p:txBody>
      </p:sp>
      <p:sp>
        <p:nvSpPr>
          <p:cNvPr id="8" name="Content Placeholder 6">
            <a:extLst>
              <a:ext uri="{FF2B5EF4-FFF2-40B4-BE49-F238E27FC236}">
                <a16:creationId xmlns:a16="http://schemas.microsoft.com/office/drawing/2014/main" id="{E17F8E5F-58AE-3F41-9035-BBB8CADA1FDD}"/>
              </a:ext>
            </a:extLst>
          </p:cNvPr>
          <p:cNvSpPr>
            <a:spLocks noGrp="1"/>
          </p:cNvSpPr>
          <p:nvPr>
            <p:ph sz="quarter" idx="12" hasCustomPrompt="1"/>
          </p:nvPr>
        </p:nvSpPr>
        <p:spPr>
          <a:xfrm>
            <a:off x="244775" y="774700"/>
            <a:ext cx="11640837" cy="444500"/>
          </a:xfrm>
          <a:noFill/>
        </p:spPr>
        <p:txBody>
          <a:bodyPr anchor="ctr">
            <a:noAutofit/>
          </a:bodyPr>
          <a:lstStyle>
            <a:lvl1pPr marL="358775" indent="-250825">
              <a:buFont typeface="Arial" panose="020B0604020202020204" pitchFamily="34" charset="0"/>
              <a:buChar char="•"/>
              <a:tabLst/>
              <a:defRPr sz="2000" b="1">
                <a:solidFill>
                  <a:schemeClr val="tx2"/>
                </a:solidFill>
                <a:effectLst/>
              </a:defRPr>
            </a:lvl1pPr>
            <a:lvl2pPr>
              <a:buNone/>
              <a:defRPr/>
            </a:lvl2pPr>
            <a:lvl3pPr>
              <a:buNone/>
              <a:defRPr/>
            </a:lvl3pPr>
            <a:lvl4pPr>
              <a:buNone/>
              <a:defRPr/>
            </a:lvl4pPr>
            <a:lvl5pPr>
              <a:buNone/>
              <a:defRPr/>
            </a:lvl5pPr>
          </a:lstStyle>
          <a:p>
            <a:pPr lvl="0"/>
            <a:r>
              <a:rPr lang="en-US"/>
              <a:t>Insert Subtitle</a:t>
            </a:r>
          </a:p>
        </p:txBody>
      </p:sp>
      <p:sp>
        <p:nvSpPr>
          <p:cNvPr id="9" name="Content Placeholder 2">
            <a:extLst>
              <a:ext uri="{FF2B5EF4-FFF2-40B4-BE49-F238E27FC236}">
                <a16:creationId xmlns:a16="http://schemas.microsoft.com/office/drawing/2014/main" id="{E0834341-9E46-9944-B0F6-0E66F6737AFA}"/>
              </a:ext>
            </a:extLst>
          </p:cNvPr>
          <p:cNvSpPr>
            <a:spLocks noGrp="1"/>
          </p:cNvSpPr>
          <p:nvPr>
            <p:ph sz="half" idx="11" hasCustomPrompt="1"/>
          </p:nvPr>
        </p:nvSpPr>
        <p:spPr>
          <a:xfrm>
            <a:off x="244774" y="1384300"/>
            <a:ext cx="11640837" cy="4967923"/>
          </a:xfrm>
          <a:prstGeom prst="rect">
            <a:avLst/>
          </a:prstGeom>
        </p:spPr>
        <p:txBody>
          <a:bodyPr lIns="81616" tIns="40808" rIns="81616" bIns="40808">
            <a:normAutofit/>
          </a:bodyPr>
          <a:lstStyle>
            <a:lvl1pPr>
              <a:buNone/>
              <a:defRPr sz="2000" baseline="0">
                <a:solidFill>
                  <a:schemeClr val="tx2"/>
                </a:solidFill>
                <a:latin typeface="Arial" panose="020B0604020202020204" pitchFamily="34" charset="0"/>
              </a:defRPr>
            </a:lvl1pPr>
            <a:lvl2pPr>
              <a:defRPr sz="2000" baseline="0">
                <a:solidFill>
                  <a:schemeClr val="tx2"/>
                </a:solidFill>
                <a:latin typeface="Arial" panose="020B0604020202020204" pitchFamily="34" charset="0"/>
              </a:defRPr>
            </a:lvl2pPr>
            <a:lvl3pPr>
              <a:buFont typeface="Courier New" panose="02070309020205020404" pitchFamily="49" charset="0"/>
              <a:buChar char="o"/>
              <a:defRPr sz="1800" baseline="0">
                <a:latin typeface="Arial" panose="020B0604020202020204" pitchFamily="34" charset="0"/>
              </a:defRPr>
            </a:lvl3pPr>
            <a:lvl4pPr>
              <a:defRPr sz="1400" baseline="0">
                <a:latin typeface="Arial" panose="020B0604020202020204" pitchFamily="34" charset="0"/>
              </a:defRPr>
            </a:lvl4pPr>
            <a:lvl5pPr>
              <a:defRPr sz="1200" baseline="0">
                <a:latin typeface="Arial" panose="020B0604020202020204" pitchFamily="34" charset="0"/>
              </a:defRPr>
            </a:lvl5pPr>
            <a:lvl6pPr>
              <a:defRPr sz="1600"/>
            </a:lvl6pPr>
            <a:lvl7pPr>
              <a:defRPr sz="1600"/>
            </a:lvl7pPr>
            <a:lvl8pPr>
              <a:defRPr sz="1600"/>
            </a:lvl8pPr>
            <a:lvl9pPr>
              <a:defRPr sz="1600"/>
            </a:lvl9pPr>
          </a:lstStyle>
          <a:p>
            <a:pPr lvl="1"/>
            <a:r>
              <a:rPr lang="en-US"/>
              <a:t>Edit Master text styles</a:t>
            </a:r>
          </a:p>
          <a:p>
            <a:pPr lvl="2"/>
            <a:r>
              <a:rPr lang="en-US"/>
              <a:t>Second level</a:t>
            </a:r>
          </a:p>
        </p:txBody>
      </p:sp>
      <p:sp>
        <p:nvSpPr>
          <p:cNvPr id="12" name="Picture Placeholder 11">
            <a:extLst>
              <a:ext uri="{FF2B5EF4-FFF2-40B4-BE49-F238E27FC236}">
                <a16:creationId xmlns:a16="http://schemas.microsoft.com/office/drawing/2014/main" id="{5E45186A-4106-6B41-A37A-6D21ABF86D6E}"/>
              </a:ext>
            </a:extLst>
          </p:cNvPr>
          <p:cNvSpPr>
            <a:spLocks noGrp="1"/>
          </p:cNvSpPr>
          <p:nvPr>
            <p:ph type="pic" sz="quarter" idx="13" hasCustomPrompt="1"/>
          </p:nvPr>
        </p:nvSpPr>
        <p:spPr>
          <a:xfrm>
            <a:off x="7880348" y="2169636"/>
            <a:ext cx="4005263" cy="3397250"/>
          </a:xfrm>
          <a:ln>
            <a:solidFill>
              <a:schemeClr val="bg1">
                <a:lumMod val="85000"/>
              </a:schemeClr>
            </a:solidFill>
          </a:ln>
        </p:spPr>
        <p:txBody>
          <a:bodyPr anchor="ctr">
            <a:normAutofit/>
          </a:bodyPr>
          <a:lstStyle>
            <a:lvl1pPr algn="ctr">
              <a:buNone/>
              <a:defRPr sz="1400" b="0" i="1">
                <a:solidFill>
                  <a:schemeClr val="tx2"/>
                </a:solidFill>
              </a:defRPr>
            </a:lvl1pPr>
          </a:lstStyle>
          <a:p>
            <a:r>
              <a:rPr lang="en-US"/>
              <a:t>[image placeholder]</a:t>
            </a:r>
          </a:p>
        </p:txBody>
      </p:sp>
      <p:sp>
        <p:nvSpPr>
          <p:cNvPr id="13" name="Title 1">
            <a:extLst>
              <a:ext uri="{FF2B5EF4-FFF2-40B4-BE49-F238E27FC236}">
                <a16:creationId xmlns:a16="http://schemas.microsoft.com/office/drawing/2014/main" id="{324FBFB3-2945-E142-87B9-ADB568FA21EF}"/>
              </a:ext>
            </a:extLst>
          </p:cNvPr>
          <p:cNvSpPr>
            <a:spLocks noGrp="1"/>
          </p:cNvSpPr>
          <p:nvPr>
            <p:ph type="title"/>
          </p:nvPr>
        </p:nvSpPr>
        <p:spPr>
          <a:xfrm>
            <a:off x="245327" y="4064"/>
            <a:ext cx="9879748" cy="649478"/>
          </a:xfrm>
        </p:spPr>
        <p:txBody>
          <a:bodyPr/>
          <a:lstStyle/>
          <a:p>
            <a:r>
              <a:rPr lang="en-US"/>
              <a:t>Click to edit Master title style</a:t>
            </a:r>
          </a:p>
        </p:txBody>
      </p:sp>
    </p:spTree>
    <p:extLst>
      <p:ext uri="{BB962C8B-B14F-4D97-AF65-F5344CB8AC3E}">
        <p14:creationId xmlns:p14="http://schemas.microsoft.com/office/powerpoint/2010/main" val="182076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BD31DA-72F4-C841-BFCA-D6A5049B65F4}"/>
              </a:ext>
            </a:extLst>
          </p:cNvPr>
          <p:cNvSpPr>
            <a:spLocks noGrp="1"/>
          </p:cNvSpPr>
          <p:nvPr>
            <p:ph type="sldNum" sz="quarter" idx="10"/>
          </p:nvPr>
        </p:nvSpPr>
        <p:spPr/>
        <p:txBody>
          <a:bodyPr/>
          <a:lstStyle/>
          <a:p>
            <a:fld id="{BD570499-CBD4-451A-B79B-6B9B9C546311}" type="slidenum">
              <a:rPr lang="en-US" smtClean="0"/>
              <a:pPr/>
              <a:t>‹#›</a:t>
            </a:fld>
            <a:endParaRPr lang="en-US"/>
          </a:p>
        </p:txBody>
      </p:sp>
      <p:sp>
        <p:nvSpPr>
          <p:cNvPr id="4" name="Content Placeholder 2">
            <a:extLst>
              <a:ext uri="{FF2B5EF4-FFF2-40B4-BE49-F238E27FC236}">
                <a16:creationId xmlns:a16="http://schemas.microsoft.com/office/drawing/2014/main" id="{13DD60EB-53DC-234E-8BB9-A874250326ED}"/>
              </a:ext>
            </a:extLst>
          </p:cNvPr>
          <p:cNvSpPr>
            <a:spLocks noGrp="1"/>
          </p:cNvSpPr>
          <p:nvPr>
            <p:ph sz="half" idx="11" hasCustomPrompt="1"/>
          </p:nvPr>
        </p:nvSpPr>
        <p:spPr>
          <a:xfrm>
            <a:off x="244774" y="4402667"/>
            <a:ext cx="11640837" cy="1949555"/>
          </a:xfrm>
          <a:prstGeom prst="rect">
            <a:avLst/>
          </a:prstGeom>
        </p:spPr>
        <p:txBody>
          <a:bodyPr lIns="81616" tIns="40808" rIns="81616" bIns="40808">
            <a:normAutofit/>
          </a:bodyPr>
          <a:lstStyle>
            <a:lvl1pPr>
              <a:defRPr sz="2000" b="0" baseline="0">
                <a:solidFill>
                  <a:schemeClr val="tx2"/>
                </a:solidFill>
                <a:latin typeface="Arial" panose="020B0604020202020204" pitchFamily="34" charset="0"/>
              </a:defRPr>
            </a:lvl1pPr>
            <a:lvl2pPr>
              <a:buFont typeface="Wingdings" pitchFamily="2" charset="2"/>
              <a:buChar char="Ø"/>
              <a:defRPr sz="1800" baseline="0">
                <a:solidFill>
                  <a:schemeClr val="tx2"/>
                </a:solidFill>
                <a:latin typeface="Arial" panose="020B0604020202020204" pitchFamily="34" charset="0"/>
              </a:defRPr>
            </a:lvl2pPr>
            <a:lvl3pPr>
              <a:defRPr sz="1600" baseline="0">
                <a:latin typeface="Arial" panose="020B0604020202020204" pitchFamily="34" charset="0"/>
              </a:defRPr>
            </a:lvl3pPr>
            <a:lvl4pPr>
              <a:defRPr sz="1400" baseline="0">
                <a:latin typeface="Arial" panose="020B0604020202020204" pitchFamily="34" charset="0"/>
              </a:defRPr>
            </a:lvl4pPr>
            <a:lvl5pPr>
              <a:defRPr sz="1200" baseline="0">
                <a:latin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6" name="Chart Placeholder 5">
            <a:extLst>
              <a:ext uri="{FF2B5EF4-FFF2-40B4-BE49-F238E27FC236}">
                <a16:creationId xmlns:a16="http://schemas.microsoft.com/office/drawing/2014/main" id="{FCA3231F-7D4C-9A4F-99E4-179561950762}"/>
              </a:ext>
            </a:extLst>
          </p:cNvPr>
          <p:cNvSpPr>
            <a:spLocks noGrp="1"/>
          </p:cNvSpPr>
          <p:nvPr>
            <p:ph type="chart" sz="quarter" idx="12" hasCustomPrompt="1"/>
          </p:nvPr>
        </p:nvSpPr>
        <p:spPr>
          <a:xfrm>
            <a:off x="246063" y="768351"/>
            <a:ext cx="11641137" cy="3352094"/>
          </a:xfrm>
        </p:spPr>
        <p:txBody>
          <a:bodyPr anchor="ctr">
            <a:normAutofit/>
          </a:bodyPr>
          <a:lstStyle>
            <a:lvl1pPr algn="ctr">
              <a:buNone/>
              <a:defRPr sz="1600" i="1"/>
            </a:lvl1pPr>
          </a:lstStyle>
          <a:p>
            <a:r>
              <a:rPr lang="en-US"/>
              <a:t>[insert chart here]</a:t>
            </a:r>
          </a:p>
        </p:txBody>
      </p:sp>
      <p:sp>
        <p:nvSpPr>
          <p:cNvPr id="7" name="Title 1">
            <a:extLst>
              <a:ext uri="{FF2B5EF4-FFF2-40B4-BE49-F238E27FC236}">
                <a16:creationId xmlns:a16="http://schemas.microsoft.com/office/drawing/2014/main" id="{DCCFD604-4EB0-6244-B8F8-FE6936FE3132}"/>
              </a:ext>
            </a:extLst>
          </p:cNvPr>
          <p:cNvSpPr>
            <a:spLocks noGrp="1"/>
          </p:cNvSpPr>
          <p:nvPr>
            <p:ph type="title"/>
          </p:nvPr>
        </p:nvSpPr>
        <p:spPr>
          <a:xfrm>
            <a:off x="245327" y="4064"/>
            <a:ext cx="9879748" cy="649478"/>
          </a:xfrm>
        </p:spPr>
        <p:txBody>
          <a:bodyPr/>
          <a:lstStyle/>
          <a:p>
            <a:r>
              <a:rPr lang="en-US"/>
              <a:t>Click to edit Master title style</a:t>
            </a:r>
          </a:p>
        </p:txBody>
      </p:sp>
    </p:spTree>
    <p:extLst>
      <p:ext uri="{BB962C8B-B14F-4D97-AF65-F5344CB8AC3E}">
        <p14:creationId xmlns:p14="http://schemas.microsoft.com/office/powerpoint/2010/main" val="107959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6CB3D8-8633-4A75-984B-3339960F174D}"/>
              </a:ext>
            </a:extLst>
          </p:cNvPr>
          <p:cNvGrpSpPr/>
          <p:nvPr userDrawn="1"/>
        </p:nvGrpSpPr>
        <p:grpSpPr>
          <a:xfrm>
            <a:off x="0" y="-33252"/>
            <a:ext cx="12192000" cy="661851"/>
            <a:chOff x="0" y="-33252"/>
            <a:chExt cx="12192000" cy="661851"/>
          </a:xfrm>
        </p:grpSpPr>
        <p:sp>
          <p:nvSpPr>
            <p:cNvPr id="4" name="Rectangle 3">
              <a:extLst>
                <a:ext uri="{FF2B5EF4-FFF2-40B4-BE49-F238E27FC236}">
                  <a16:creationId xmlns:a16="http://schemas.microsoft.com/office/drawing/2014/main" id="{8C4A8D41-9E43-41C6-BEC2-4A1D542FA98D}"/>
                </a:ext>
              </a:extLst>
            </p:cNvPr>
            <p:cNvSpPr/>
            <p:nvPr/>
          </p:nvSpPr>
          <p:spPr>
            <a:xfrm>
              <a:off x="0" y="-33252"/>
              <a:ext cx="12192000" cy="661851"/>
            </a:xfrm>
            <a:prstGeom prst="rect">
              <a:avLst/>
            </a:prstGeom>
            <a:solidFill>
              <a:srgbClr val="0F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C1CFF2-BAB4-4B42-B31B-8D9DF58DDE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7040" y="123568"/>
              <a:ext cx="1393371" cy="348210"/>
            </a:xfrm>
            <a:prstGeom prst="rect">
              <a:avLst/>
            </a:prstGeom>
          </p:spPr>
        </p:pic>
      </p:grpSp>
      <p:sp>
        <p:nvSpPr>
          <p:cNvPr id="10" name="Title 4">
            <a:extLst>
              <a:ext uri="{FF2B5EF4-FFF2-40B4-BE49-F238E27FC236}">
                <a16:creationId xmlns:a16="http://schemas.microsoft.com/office/drawing/2014/main" id="{820F6684-DA54-4018-BE34-E2330CE67EE5}"/>
              </a:ext>
            </a:extLst>
          </p:cNvPr>
          <p:cNvSpPr>
            <a:spLocks noGrp="1"/>
          </p:cNvSpPr>
          <p:nvPr>
            <p:ph type="title" hasCustomPrompt="1"/>
          </p:nvPr>
        </p:nvSpPr>
        <p:spPr>
          <a:xfrm>
            <a:off x="245327" y="-30769"/>
            <a:ext cx="10131125" cy="646995"/>
          </a:xfrm>
          <a:prstGeom prst="rect">
            <a:avLst/>
          </a:prstGeom>
        </p:spPr>
        <p:txBody>
          <a:bodyPr anchor="ctr"/>
          <a:lstStyle>
            <a:lvl1pPr>
              <a:defRPr lang="en-US" sz="2800" b="1" kern="12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defRPr>
            </a:lvl1pPr>
          </a:lstStyle>
          <a:p>
            <a:r>
              <a:rPr lang="en-US"/>
              <a:t>TITLE GOES HERE</a:t>
            </a:r>
          </a:p>
        </p:txBody>
      </p:sp>
      <p:sp>
        <p:nvSpPr>
          <p:cNvPr id="6" name="Content Placeholder 7">
            <a:extLst>
              <a:ext uri="{FF2B5EF4-FFF2-40B4-BE49-F238E27FC236}">
                <a16:creationId xmlns:a16="http://schemas.microsoft.com/office/drawing/2014/main" id="{00CB395E-3B26-4A93-99BA-D815346F8171}"/>
              </a:ext>
            </a:extLst>
          </p:cNvPr>
          <p:cNvSpPr>
            <a:spLocks noGrp="1"/>
          </p:cNvSpPr>
          <p:nvPr>
            <p:ph sz="quarter" idx="11"/>
          </p:nvPr>
        </p:nvSpPr>
        <p:spPr>
          <a:xfrm>
            <a:off x="141288" y="773047"/>
            <a:ext cx="11858625" cy="5687816"/>
          </a:xfrm>
          <a:prstGeom prst="rect">
            <a:avLst/>
          </a:prstGeom>
        </p:spPr>
        <p:txBody>
          <a:bodyPr/>
          <a:lstStyle>
            <a:lvl1pPr marL="228600" indent="-228600">
              <a:buClr>
                <a:srgbClr val="0F426B"/>
              </a:buClr>
              <a:buFont typeface="Wingdings" panose="05000000000000000000" pitchFamily="2" charset="2"/>
              <a:buChar char="§"/>
              <a:defRPr/>
            </a:lvl1pPr>
            <a:lvl2pPr marL="685800" indent="-228600">
              <a:buClr>
                <a:srgbClr val="1A71B8"/>
              </a:buClr>
              <a:buFont typeface="Wingdings" panose="05000000000000000000" pitchFamily="2" charset="2"/>
              <a:buChar char="§"/>
              <a:defRPr/>
            </a:lvl2pPr>
            <a:lvl3pPr marL="1143000" indent="-228600">
              <a:buClr>
                <a:srgbClr val="50A2E6"/>
              </a:buClr>
              <a:buFont typeface="Wingdings" panose="05000000000000000000" pitchFamily="2" charset="2"/>
              <a:buChar char="§"/>
              <a:defRPr/>
            </a:lvl3pPr>
            <a:lvl4pPr marL="1600200" indent="-228600">
              <a:buClr>
                <a:srgbClr val="94C6F0"/>
              </a:buClr>
              <a:buFont typeface="Wingdings" panose="05000000000000000000" pitchFamily="2" charset="2"/>
              <a:buChar char="§"/>
              <a:defRPr/>
            </a:lvl4pPr>
            <a:lvl5pPr marL="2057400" indent="-228600">
              <a:buClr>
                <a:srgbClr val="B2D6F4"/>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reeform: Shape 7">
            <a:extLst>
              <a:ext uri="{FF2B5EF4-FFF2-40B4-BE49-F238E27FC236}">
                <a16:creationId xmlns:a16="http://schemas.microsoft.com/office/drawing/2014/main" id="{52A217C1-238D-4877-A5C6-10FEA7518831}"/>
              </a:ext>
            </a:extLst>
          </p:cNvPr>
          <p:cNvSpPr/>
          <p:nvPr userDrawn="1"/>
        </p:nvSpPr>
        <p:spPr>
          <a:xfrm flipV="1">
            <a:off x="3" y="6598837"/>
            <a:ext cx="12191997" cy="267629"/>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BDB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0154856-1378-480E-9B9E-E1A47A76AAEB}"/>
              </a:ext>
            </a:extLst>
          </p:cNvPr>
          <p:cNvSpPr txBox="1"/>
          <p:nvPr userDrawn="1"/>
        </p:nvSpPr>
        <p:spPr>
          <a:xfrm>
            <a:off x="11468100" y="6547985"/>
            <a:ext cx="723900" cy="369332"/>
          </a:xfrm>
          <a:prstGeom prst="rect">
            <a:avLst/>
          </a:prstGeom>
          <a:noFill/>
        </p:spPr>
        <p:txBody>
          <a:bodyPr wrap="square" rtlCol="0">
            <a:spAutoFit/>
          </a:bodyPr>
          <a:lstStyle/>
          <a:p>
            <a:pPr algn="r"/>
            <a:fld id="{60C59D02-13AA-4F21-A999-369E3140E3E7}" type="slidenum">
              <a:rPr lang="en-GB" smtClean="0"/>
              <a:pPr algn="r"/>
              <a:t>‹#›</a:t>
            </a:fld>
            <a:endParaRPr lang="en-GB"/>
          </a:p>
        </p:txBody>
      </p:sp>
    </p:spTree>
    <p:extLst>
      <p:ext uri="{BB962C8B-B14F-4D97-AF65-F5344CB8AC3E}">
        <p14:creationId xmlns:p14="http://schemas.microsoft.com/office/powerpoint/2010/main" val="11319074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4F117C-429E-43CD-9058-01F14BA9E88F}"/>
              </a:ext>
            </a:extLst>
          </p:cNvPr>
          <p:cNvSpPr>
            <a:spLocks noGrp="1"/>
          </p:cNvSpPr>
          <p:nvPr>
            <p:ph type="title" hasCustomPrompt="1"/>
          </p:nvPr>
        </p:nvSpPr>
        <p:spPr>
          <a:xfrm>
            <a:off x="245327" y="-6705"/>
            <a:ext cx="10131125" cy="646995"/>
          </a:xfrm>
          <a:prstGeom prst="rect">
            <a:avLst/>
          </a:prstGeom>
        </p:spPr>
        <p:txBody>
          <a:bodyPr anchor="ctr"/>
          <a:lstStyle>
            <a:lvl1pPr>
              <a:defRPr sz="28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defRPr>
            </a:lvl1pPr>
          </a:lstStyle>
          <a:p>
            <a:r>
              <a:rPr lang="en-US"/>
              <a:t>TITLE GOES HERE</a:t>
            </a:r>
          </a:p>
        </p:txBody>
      </p:sp>
      <p:sp>
        <p:nvSpPr>
          <p:cNvPr id="3" name="Content Placeholder 2">
            <a:extLst>
              <a:ext uri="{FF2B5EF4-FFF2-40B4-BE49-F238E27FC236}">
                <a16:creationId xmlns:a16="http://schemas.microsoft.com/office/drawing/2014/main" id="{5397F168-0F94-42E1-B940-96C18EC7CC41}"/>
              </a:ext>
            </a:extLst>
          </p:cNvPr>
          <p:cNvSpPr>
            <a:spLocks noGrp="1"/>
          </p:cNvSpPr>
          <p:nvPr>
            <p:ph sz="half" idx="10"/>
          </p:nvPr>
        </p:nvSpPr>
        <p:spPr>
          <a:xfrm>
            <a:off x="227012" y="873457"/>
            <a:ext cx="5791220" cy="5622877"/>
          </a:xfrm>
          <a:prstGeom prst="rect">
            <a:avLst/>
          </a:prstGeom>
        </p:spPr>
        <p:txBody>
          <a:bodyPr lIns="81616" tIns="40808" rIns="81616" bIns="40808">
            <a:normAutofit/>
          </a:bodyPr>
          <a:lstStyle>
            <a:lvl1pPr>
              <a:defRPr sz="2000" baseline="0">
                <a:solidFill>
                  <a:srgbClr val="000000"/>
                </a:solidFill>
                <a:latin typeface="Arial" panose="020B0604020202020204" pitchFamily="34" charset="0"/>
              </a:defRPr>
            </a:lvl1pPr>
            <a:lvl2pPr>
              <a:defRPr sz="1800" baseline="0">
                <a:solidFill>
                  <a:srgbClr val="000000"/>
                </a:solidFill>
                <a:latin typeface="Arial" panose="020B0604020202020204" pitchFamily="34" charset="0"/>
              </a:defRPr>
            </a:lvl2pPr>
            <a:lvl3pPr>
              <a:defRPr sz="1600" baseline="0">
                <a:latin typeface="Arial" panose="020B0604020202020204" pitchFamily="34" charset="0"/>
              </a:defRPr>
            </a:lvl3pPr>
            <a:lvl4pPr>
              <a:defRPr sz="1400" baseline="0">
                <a:latin typeface="Arial" panose="020B0604020202020204" pitchFamily="34" charset="0"/>
              </a:defRPr>
            </a:lvl4pPr>
            <a:lvl5pPr>
              <a:defRPr sz="1200" baseline="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4" name="Content Placeholder 2">
            <a:extLst>
              <a:ext uri="{FF2B5EF4-FFF2-40B4-BE49-F238E27FC236}">
                <a16:creationId xmlns:a16="http://schemas.microsoft.com/office/drawing/2014/main" id="{E1256510-2FB2-477F-88D5-E468221308B5}"/>
              </a:ext>
            </a:extLst>
          </p:cNvPr>
          <p:cNvSpPr>
            <a:spLocks noGrp="1"/>
          </p:cNvSpPr>
          <p:nvPr>
            <p:ph sz="half" idx="11"/>
          </p:nvPr>
        </p:nvSpPr>
        <p:spPr>
          <a:xfrm>
            <a:off x="6170612" y="892507"/>
            <a:ext cx="5713512" cy="5603827"/>
          </a:xfrm>
          <a:prstGeom prst="rect">
            <a:avLst/>
          </a:prstGeom>
        </p:spPr>
        <p:txBody>
          <a:bodyPr lIns="81616" tIns="40808" rIns="81616" bIns="40808">
            <a:normAutofit/>
          </a:bodyPr>
          <a:lstStyle>
            <a:lvl1pPr>
              <a:defRPr sz="2000" baseline="0">
                <a:solidFill>
                  <a:srgbClr val="000000"/>
                </a:solidFill>
                <a:latin typeface="Arial" panose="020B0604020202020204" pitchFamily="34" charset="0"/>
              </a:defRPr>
            </a:lvl1pPr>
            <a:lvl2pPr>
              <a:defRPr sz="1800" baseline="0">
                <a:solidFill>
                  <a:srgbClr val="000000"/>
                </a:solidFill>
                <a:latin typeface="Arial" panose="020B0604020202020204" pitchFamily="34" charset="0"/>
              </a:defRPr>
            </a:lvl2pPr>
            <a:lvl3pPr>
              <a:defRPr sz="1600" baseline="0">
                <a:latin typeface="Arial" panose="020B0604020202020204" pitchFamily="34" charset="0"/>
              </a:defRPr>
            </a:lvl3pPr>
            <a:lvl4pPr>
              <a:defRPr sz="1400" baseline="0">
                <a:latin typeface="Arial" panose="020B0604020202020204" pitchFamily="34" charset="0"/>
              </a:defRPr>
            </a:lvl4pPr>
            <a:lvl5pPr>
              <a:defRPr sz="1200" baseline="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A91B2E5-5520-423F-A709-A821287E7D11}"/>
              </a:ext>
            </a:extLst>
          </p:cNvPr>
          <p:cNvSpPr>
            <a:spLocks noGrp="1"/>
          </p:cNvSpPr>
          <p:nvPr>
            <p:ph type="sldNum" sz="quarter" idx="4"/>
          </p:nvPr>
        </p:nvSpPr>
        <p:spPr>
          <a:xfrm>
            <a:off x="9626370" y="6560288"/>
            <a:ext cx="2374041" cy="297712"/>
          </a:xfrm>
          <a:prstGeom prst="rect">
            <a:avLst/>
          </a:prstGeom>
        </p:spPr>
        <p:txBody>
          <a:bodyPr vert="horz" lIns="91440" tIns="45720" rIns="91440" bIns="45720" rtlCol="0" anchor="ctr"/>
          <a:lstStyle>
            <a:lvl1pPr algn="r">
              <a:defRPr sz="1050" b="1">
                <a:solidFill>
                  <a:srgbClr val="000000"/>
                </a:solidFill>
              </a:defRPr>
            </a:lvl1pPr>
          </a:lstStyle>
          <a:p>
            <a:fld id="{BD570499-CBD4-451A-B79B-6B9B9C546311}" type="slidenum">
              <a:rPr lang="en-US" smtClean="0"/>
              <a:pPr/>
              <a:t>‹#›</a:t>
            </a:fld>
            <a:endParaRPr lang="en-US"/>
          </a:p>
        </p:txBody>
      </p:sp>
    </p:spTree>
    <p:extLst>
      <p:ext uri="{BB962C8B-B14F-4D97-AF65-F5344CB8AC3E}">
        <p14:creationId xmlns:p14="http://schemas.microsoft.com/office/powerpoint/2010/main" val="298118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26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D14F3CB-2A92-414C-AF95-4F6F0DE25998}"/>
              </a:ext>
            </a:extLst>
          </p:cNvPr>
          <p:cNvSpPr>
            <a:spLocks noGrp="1"/>
          </p:cNvSpPr>
          <p:nvPr>
            <p:ph type="title" hasCustomPrompt="1"/>
          </p:nvPr>
        </p:nvSpPr>
        <p:spPr>
          <a:xfrm>
            <a:off x="245328" y="6547"/>
            <a:ext cx="9879748" cy="646995"/>
          </a:xfrm>
          <a:prstGeom prst="rect">
            <a:avLst/>
          </a:prstGeom>
        </p:spPr>
        <p:txBody>
          <a:bodyPr anchor="ctr"/>
          <a:lstStyle>
            <a:lvl1pPr>
              <a:defRPr sz="2800" b="1">
                <a:solidFill>
                  <a:schemeClr val="bg1"/>
                </a:solidFill>
                <a:effectLst/>
                <a:latin typeface="Arial" panose="020B0604020202020204" pitchFamily="34" charset="0"/>
                <a:ea typeface="微软雅黑" panose="020B0503020204020204" pitchFamily="34" charset="-122"/>
                <a:cs typeface="Arial" panose="020B0604020202020204" pitchFamily="34" charset="0"/>
              </a:defRPr>
            </a:lvl1pPr>
          </a:lstStyle>
          <a:p>
            <a:r>
              <a:rPr lang="en-US"/>
              <a:t>Agenda Title Here</a:t>
            </a:r>
          </a:p>
        </p:txBody>
      </p:sp>
      <p:sp>
        <p:nvSpPr>
          <p:cNvPr id="3" name="Slide Number Placeholder 5">
            <a:extLst>
              <a:ext uri="{FF2B5EF4-FFF2-40B4-BE49-F238E27FC236}">
                <a16:creationId xmlns:a16="http://schemas.microsoft.com/office/drawing/2014/main" id="{DD99AF42-D95D-4B72-81CC-99DF0D46B5F7}"/>
              </a:ext>
            </a:extLst>
          </p:cNvPr>
          <p:cNvSpPr>
            <a:spLocks noGrp="1"/>
          </p:cNvSpPr>
          <p:nvPr>
            <p:ph type="sldNum" sz="quarter" idx="4"/>
          </p:nvPr>
        </p:nvSpPr>
        <p:spPr>
          <a:xfrm>
            <a:off x="9626370" y="6509488"/>
            <a:ext cx="2374041" cy="297712"/>
          </a:xfrm>
          <a:prstGeom prst="rect">
            <a:avLst/>
          </a:prstGeom>
        </p:spPr>
        <p:txBody>
          <a:bodyPr vert="horz" lIns="91440" tIns="45720" rIns="91440" bIns="45720" rtlCol="0" anchor="ctr"/>
          <a:lstStyle>
            <a:lvl1pPr algn="r">
              <a:defRPr sz="1050" b="1">
                <a:solidFill>
                  <a:srgbClr val="868786"/>
                </a:solidFill>
              </a:defRPr>
            </a:lvl1pPr>
          </a:lstStyle>
          <a:p>
            <a:fld id="{BD570499-CBD4-451A-B79B-6B9B9C546311}" type="slidenum">
              <a:rPr lang="en-US" smtClean="0"/>
              <a:pPr/>
              <a:t>‹#›</a:t>
            </a:fld>
            <a:endParaRPr lang="en-US"/>
          </a:p>
        </p:txBody>
      </p:sp>
      <p:sp>
        <p:nvSpPr>
          <p:cNvPr id="6" name="Content Placeholder 2">
            <a:extLst>
              <a:ext uri="{FF2B5EF4-FFF2-40B4-BE49-F238E27FC236}">
                <a16:creationId xmlns:a16="http://schemas.microsoft.com/office/drawing/2014/main" id="{42AE1A7F-08EC-5748-80FD-AA22DA436CE1}"/>
              </a:ext>
            </a:extLst>
          </p:cNvPr>
          <p:cNvSpPr>
            <a:spLocks noGrp="1"/>
          </p:cNvSpPr>
          <p:nvPr>
            <p:ph sz="half" idx="11" hasCustomPrompt="1"/>
          </p:nvPr>
        </p:nvSpPr>
        <p:spPr>
          <a:xfrm>
            <a:off x="1484242" y="1272209"/>
            <a:ext cx="10401369" cy="4505739"/>
          </a:xfrm>
          <a:prstGeom prst="rect">
            <a:avLst/>
          </a:prstGeom>
        </p:spPr>
        <p:txBody>
          <a:bodyPr lIns="81616" tIns="40808" rIns="81616" bIns="40808">
            <a:normAutofit/>
          </a:bodyPr>
          <a:lstStyle>
            <a:lvl1pPr>
              <a:buSzPct val="100000"/>
              <a:buFont typeface="Wingdings" pitchFamily="2" charset="2"/>
              <a:buChar char="q"/>
              <a:defRPr sz="2500" baseline="0">
                <a:solidFill>
                  <a:schemeClr val="accent2"/>
                </a:solidFill>
                <a:latin typeface="Arial" panose="020B0604020202020204" pitchFamily="34" charset="0"/>
              </a:defRPr>
            </a:lvl1pPr>
            <a:lvl2pPr>
              <a:defRPr sz="2200" baseline="0">
                <a:solidFill>
                  <a:schemeClr val="tx2"/>
                </a:solidFill>
                <a:latin typeface="Arial" panose="020B0604020202020204" pitchFamily="34" charset="0"/>
              </a:defRPr>
            </a:lvl2pPr>
            <a:lvl3pPr>
              <a:defRPr sz="2000" baseline="0">
                <a:solidFill>
                  <a:schemeClr val="tx2"/>
                </a:solidFill>
                <a:latin typeface="Arial" panose="020B0604020202020204" pitchFamily="34" charset="0"/>
              </a:defRPr>
            </a:lvl3pPr>
            <a:lvl4pPr>
              <a:defRPr sz="1800" baseline="0">
                <a:solidFill>
                  <a:schemeClr val="tx2"/>
                </a:solidFill>
                <a:latin typeface="Arial" panose="020B0604020202020204" pitchFamily="34" charset="0"/>
              </a:defRPr>
            </a:lvl4pPr>
            <a:lvl5pPr>
              <a:defRPr sz="1800" baseline="0">
                <a:solidFill>
                  <a:schemeClr val="tx2"/>
                </a:solidFill>
                <a:latin typeface="Arial" panose="020B0604020202020204" pitchFamily="34" charset="0"/>
              </a:defRPr>
            </a:lvl5pPr>
            <a:lvl6pPr>
              <a:defRPr sz="1600"/>
            </a:lvl6pPr>
            <a:lvl7pPr>
              <a:defRPr sz="1600"/>
            </a:lvl7pPr>
            <a:lvl8pPr>
              <a:defRPr sz="1600"/>
            </a:lvl8pPr>
            <a:lvl9pPr>
              <a:defRPr sz="1600"/>
            </a:lvl9pPr>
          </a:lstStyle>
          <a:p>
            <a:pPr lvl="0"/>
            <a:r>
              <a:rPr lang="en-US"/>
              <a:t>Edit Agenda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61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50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8E30DD-79C3-8E44-B03A-F31205A40B75}"/>
              </a:ext>
            </a:extLst>
          </p:cNvPr>
          <p:cNvSpPr/>
          <p:nvPr/>
        </p:nvSpPr>
        <p:spPr>
          <a:xfrm>
            <a:off x="-13855" y="-33252"/>
            <a:ext cx="12219710" cy="661851"/>
          </a:xfrm>
          <a:prstGeom prst="rect">
            <a:avLst/>
          </a:prstGeom>
          <a:solidFill>
            <a:srgbClr val="0F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E7BF2E4-1B98-4811-B12E-1F542CB154C0}"/>
              </a:ext>
            </a:extLst>
          </p:cNvPr>
          <p:cNvSpPr>
            <a:spLocks noGrp="1"/>
          </p:cNvSpPr>
          <p:nvPr>
            <p:ph type="body" idx="1"/>
          </p:nvPr>
        </p:nvSpPr>
        <p:spPr>
          <a:xfrm>
            <a:off x="227013" y="873457"/>
            <a:ext cx="11657092" cy="54787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62D95688-832A-40C3-8B1A-0996AB60758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505156" y="124012"/>
            <a:ext cx="1378947" cy="347321"/>
          </a:xfrm>
          <a:prstGeom prst="rect">
            <a:avLst/>
          </a:prstGeom>
        </p:spPr>
      </p:pic>
      <p:sp>
        <p:nvSpPr>
          <p:cNvPr id="11" name="Slide Number Placeholder 5">
            <a:extLst>
              <a:ext uri="{FF2B5EF4-FFF2-40B4-BE49-F238E27FC236}">
                <a16:creationId xmlns:a16="http://schemas.microsoft.com/office/drawing/2014/main" id="{185BA274-B833-482A-B07C-34C891CED897}"/>
              </a:ext>
            </a:extLst>
          </p:cNvPr>
          <p:cNvSpPr>
            <a:spLocks noGrp="1"/>
          </p:cNvSpPr>
          <p:nvPr userDrawn="1">
            <p:ph type="sldNum" sz="quarter" idx="4"/>
          </p:nvPr>
        </p:nvSpPr>
        <p:spPr>
          <a:xfrm>
            <a:off x="9626370" y="6509488"/>
            <a:ext cx="2374041" cy="297712"/>
          </a:xfrm>
          <a:prstGeom prst="rect">
            <a:avLst/>
          </a:prstGeom>
        </p:spPr>
        <p:txBody>
          <a:bodyPr vert="horz" lIns="91440" tIns="45720" rIns="91440" bIns="45720" rtlCol="0" anchor="ctr"/>
          <a:lstStyle>
            <a:lvl1pPr algn="r">
              <a:defRPr sz="1050" b="1">
                <a:solidFill>
                  <a:srgbClr val="868786"/>
                </a:solidFill>
              </a:defRPr>
            </a:lvl1pPr>
          </a:lstStyle>
          <a:p>
            <a:fld id="{BD570499-CBD4-451A-B79B-6B9B9C546311}" type="slidenum">
              <a:rPr lang="en-US" smtClean="0"/>
              <a:pPr/>
              <a:t>‹#›</a:t>
            </a:fld>
            <a:endParaRPr lang="en-US"/>
          </a:p>
        </p:txBody>
      </p:sp>
      <p:sp>
        <p:nvSpPr>
          <p:cNvPr id="13" name="Title Placeholder 2">
            <a:extLst>
              <a:ext uri="{FF2B5EF4-FFF2-40B4-BE49-F238E27FC236}">
                <a16:creationId xmlns:a16="http://schemas.microsoft.com/office/drawing/2014/main" id="{04972A05-0E07-C646-953C-4A3B8EAE8217}"/>
              </a:ext>
            </a:extLst>
          </p:cNvPr>
          <p:cNvSpPr>
            <a:spLocks noGrp="1"/>
          </p:cNvSpPr>
          <p:nvPr>
            <p:ph type="title"/>
          </p:nvPr>
        </p:nvSpPr>
        <p:spPr>
          <a:xfrm>
            <a:off x="245327" y="4064"/>
            <a:ext cx="9879748" cy="649478"/>
          </a:xfrm>
          <a:prstGeom prst="rect">
            <a:avLst/>
          </a:prstGeom>
        </p:spPr>
        <p:txBody>
          <a:bodyPr vert="horz" lIns="91440" tIns="45720" rIns="91440" bIns="45720" rtlCol="0" anchor="ctr">
            <a:normAutofit/>
          </a:bodyPr>
          <a:lstStyle/>
          <a:p>
            <a:r>
              <a:rPr lang="en-US"/>
              <a:t>Click to edit Content title style</a:t>
            </a:r>
          </a:p>
        </p:txBody>
      </p:sp>
      <p:cxnSp>
        <p:nvCxnSpPr>
          <p:cNvPr id="14" name="Straight Connector 13">
            <a:extLst>
              <a:ext uri="{FF2B5EF4-FFF2-40B4-BE49-F238E27FC236}">
                <a16:creationId xmlns:a16="http://schemas.microsoft.com/office/drawing/2014/main" id="{DACC919B-D2CB-E046-A981-85557D109BF6}"/>
              </a:ext>
            </a:extLst>
          </p:cNvPr>
          <p:cNvCxnSpPr>
            <a:cxnSpLocks/>
          </p:cNvCxnSpPr>
          <p:nvPr userDrawn="1"/>
        </p:nvCxnSpPr>
        <p:spPr>
          <a:xfrm>
            <a:off x="245327" y="6496333"/>
            <a:ext cx="11667822"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84117"/>
      </p:ext>
    </p:extLst>
  </p:cSld>
  <p:clrMap bg1="lt1" tx1="dk1" bg2="lt2" tx2="dk2" accent1="accent1" accent2="accent2" accent3="accent3" accent4="accent4" accent5="accent5" accent6="accent6" hlink="hlink" folHlink="folHlink"/>
  <p:sldLayoutIdLst>
    <p:sldLayoutId id="2147483760" r:id="rId1"/>
    <p:sldLayoutId id="2147483725" r:id="rId2"/>
    <p:sldLayoutId id="2147483759" r:id="rId3"/>
    <p:sldLayoutId id="2147483761" r:id="rId4"/>
    <p:sldLayoutId id="2147483762" r:id="rId5"/>
    <p:sldLayoutId id="2147483763" r:id="rId6"/>
    <p:sldLayoutId id="2147483764" r:id="rId7"/>
  </p:sldLayoutIdLst>
  <p:hf hdr="0" dt="0"/>
  <p:txStyles>
    <p:titleStyle>
      <a:lvl1pPr algn="l" defTabSz="914400"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763588" indent="-306388" algn="l" defTabSz="914400" rtl="0" eaLnBrk="1" latinLnBrk="0" hangingPunct="1">
        <a:lnSpc>
          <a:spcPct val="90000"/>
        </a:lnSpc>
        <a:spcBef>
          <a:spcPts val="500"/>
        </a:spcBef>
        <a:buFont typeface="Wingdings" pitchFamily="2" charset="2"/>
        <a:buChar char="Ø"/>
        <a:tabLst/>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000250" indent="-171450" algn="l" defTabSz="914400" rtl="0" eaLnBrk="1" latinLnBrk="0" hangingPunct="1">
        <a:lnSpc>
          <a:spcPct val="90000"/>
        </a:lnSpc>
        <a:spcBef>
          <a:spcPts val="500"/>
        </a:spcBef>
        <a:buFont typeface="System Font Regular"/>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85BA274-B833-482A-B07C-34C891CED897}"/>
              </a:ext>
            </a:extLst>
          </p:cNvPr>
          <p:cNvSpPr>
            <a:spLocks noGrp="1"/>
          </p:cNvSpPr>
          <p:nvPr userDrawn="1">
            <p:ph type="sldNum" sz="quarter" idx="4"/>
          </p:nvPr>
        </p:nvSpPr>
        <p:spPr>
          <a:xfrm>
            <a:off x="9626370" y="6509488"/>
            <a:ext cx="2374041" cy="297712"/>
          </a:xfrm>
          <a:prstGeom prst="rect">
            <a:avLst/>
          </a:prstGeom>
        </p:spPr>
        <p:txBody>
          <a:bodyPr vert="horz" lIns="91440" tIns="45720" rIns="91440" bIns="45720" rtlCol="0" anchor="ctr"/>
          <a:lstStyle>
            <a:lvl1pPr algn="r">
              <a:defRPr sz="1050" b="1">
                <a:solidFill>
                  <a:srgbClr val="868786"/>
                </a:solidFill>
              </a:defRPr>
            </a:lvl1pPr>
          </a:lstStyle>
          <a:p>
            <a:fld id="{BD570499-CBD4-451A-B79B-6B9B9C546311}" type="slidenum">
              <a:rPr lang="en-US" smtClean="0"/>
              <a:pPr/>
              <a:t>‹#›</a:t>
            </a:fld>
            <a:endParaRPr lang="en-US"/>
          </a:p>
        </p:txBody>
      </p:sp>
      <p:sp>
        <p:nvSpPr>
          <p:cNvPr id="12" name="Text Placeholder 1">
            <a:extLst>
              <a:ext uri="{FF2B5EF4-FFF2-40B4-BE49-F238E27FC236}">
                <a16:creationId xmlns:a16="http://schemas.microsoft.com/office/drawing/2014/main" id="{433DBC0B-5024-EA4B-853E-6F6655BF323F}"/>
              </a:ext>
            </a:extLst>
          </p:cNvPr>
          <p:cNvSpPr>
            <a:spLocks noGrp="1"/>
          </p:cNvSpPr>
          <p:nvPr>
            <p:ph type="body" idx="1"/>
          </p:nvPr>
        </p:nvSpPr>
        <p:spPr>
          <a:xfrm>
            <a:off x="1482735" y="1272209"/>
            <a:ext cx="10401369" cy="4505731"/>
          </a:xfrm>
          <a:prstGeom prst="rect">
            <a:avLst/>
          </a:prstGeom>
        </p:spPr>
        <p:txBody>
          <a:bodyPr vert="horz" lIns="90000" tIns="45720" rIns="91440" bIns="45720" rtlCol="0" anchor="ctr" anchorCtr="0">
            <a:normAutofit/>
          </a:bodyPr>
          <a:lstStyle/>
          <a:p>
            <a:pPr lvl="0"/>
            <a:r>
              <a:rPr lang="en-US"/>
              <a:t>Edit Agenda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BD96960-9E96-394C-B650-0D2E2AAD98C6}"/>
              </a:ext>
            </a:extLst>
          </p:cNvPr>
          <p:cNvSpPr/>
          <p:nvPr userDrawn="1"/>
        </p:nvSpPr>
        <p:spPr>
          <a:xfrm>
            <a:off x="-13855" y="-33252"/>
            <a:ext cx="12219710" cy="661851"/>
          </a:xfrm>
          <a:prstGeom prst="rect">
            <a:avLst/>
          </a:prstGeom>
          <a:solidFill>
            <a:srgbClr val="0F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950DD08-E992-D942-BEB1-1C610DAF17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05156" y="124012"/>
            <a:ext cx="1378947" cy="347321"/>
          </a:xfrm>
          <a:prstGeom prst="rect">
            <a:avLst/>
          </a:prstGeom>
        </p:spPr>
      </p:pic>
      <p:sp>
        <p:nvSpPr>
          <p:cNvPr id="13" name="Title Placeholder 2">
            <a:extLst>
              <a:ext uri="{FF2B5EF4-FFF2-40B4-BE49-F238E27FC236}">
                <a16:creationId xmlns:a16="http://schemas.microsoft.com/office/drawing/2014/main" id="{3DCD3200-7FD1-B44A-B2F5-B05D76527EB5}"/>
              </a:ext>
            </a:extLst>
          </p:cNvPr>
          <p:cNvSpPr>
            <a:spLocks noGrp="1"/>
          </p:cNvSpPr>
          <p:nvPr>
            <p:ph type="title"/>
          </p:nvPr>
        </p:nvSpPr>
        <p:spPr>
          <a:xfrm>
            <a:off x="245327" y="4064"/>
            <a:ext cx="9879748" cy="649478"/>
          </a:xfrm>
          <a:prstGeom prst="rect">
            <a:avLst/>
          </a:prstGeom>
        </p:spPr>
        <p:txBody>
          <a:bodyPr vert="horz" lIns="91440" tIns="45720" rIns="91440" bIns="45720" rtlCol="0" anchor="ctr">
            <a:normAutofit/>
          </a:bodyPr>
          <a:lstStyle/>
          <a:p>
            <a:r>
              <a:rPr lang="en-US"/>
              <a:t>Click to edit Agenda title style</a:t>
            </a:r>
          </a:p>
        </p:txBody>
      </p:sp>
      <p:cxnSp>
        <p:nvCxnSpPr>
          <p:cNvPr id="14" name="Straight Connector 13">
            <a:extLst>
              <a:ext uri="{FF2B5EF4-FFF2-40B4-BE49-F238E27FC236}">
                <a16:creationId xmlns:a16="http://schemas.microsoft.com/office/drawing/2014/main" id="{A9BFBE59-F624-5349-8110-241058E3FDF7}"/>
              </a:ext>
            </a:extLst>
          </p:cNvPr>
          <p:cNvCxnSpPr>
            <a:cxnSpLocks/>
          </p:cNvCxnSpPr>
          <p:nvPr userDrawn="1"/>
        </p:nvCxnSpPr>
        <p:spPr>
          <a:xfrm>
            <a:off x="245327" y="6496333"/>
            <a:ext cx="11667822"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560"/>
      </p:ext>
    </p:extLst>
  </p:cSld>
  <p:clrMap bg1="lt1" tx1="dk1" bg2="lt2" tx2="dk2" accent1="accent1" accent2="accent2" accent3="accent3" accent4="accent4" accent5="accent5" accent6="accent6" hlink="hlink" folHlink="folHlink"/>
  <p:sldLayoutIdLst>
    <p:sldLayoutId id="2147483754" r:id="rId1"/>
  </p:sldLayoutIdLst>
  <p:hf hdr="0" dt="0"/>
  <p:txStyles>
    <p:titleStyle>
      <a:lvl1pPr algn="l" defTabSz="914400" rtl="0" eaLnBrk="1" latinLnBrk="0" hangingPunct="1">
        <a:lnSpc>
          <a:spcPct val="90000"/>
        </a:lnSpc>
        <a:spcBef>
          <a:spcPct val="0"/>
        </a:spcBef>
        <a:buNone/>
        <a:defRPr sz="28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914400" rtl="0" eaLnBrk="1" latinLnBrk="0" hangingPunct="1">
        <a:lnSpc>
          <a:spcPct val="90000"/>
        </a:lnSpc>
        <a:spcBef>
          <a:spcPts val="1000"/>
        </a:spcBef>
        <a:buClr>
          <a:schemeClr val="accent2"/>
        </a:buClr>
        <a:buFont typeface="Wingdings" pitchFamily="2" charset="2"/>
        <a:buChar char="q"/>
        <a:defRPr sz="25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Ø"/>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572333"/>
      </p:ext>
    </p:extLst>
  </p:cSld>
  <p:clrMap bg1="lt1" tx1="dk1" bg2="lt2" tx2="dk2" accent1="accent1" accent2="accent2" accent3="accent3" accent4="accent4" accent5="accent5" accent6="accent6" hlink="hlink" folHlink="folHlink"/>
  <p:sldLayoutIdLst>
    <p:sldLayoutId id="2147483758" r:id="rId1"/>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2"/>
        </a:buClr>
        <a:buFont typeface="Wingdings" pitchFamily="2" charset="2"/>
        <a:buChar char="q"/>
        <a:defRPr sz="25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62135"/>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062135"/>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062135"/>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Ø"/>
        <a:defRPr sz="1800" kern="1200">
          <a:solidFill>
            <a:srgbClr val="0621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2AC7D8D3-2FF6-3E41-BB89-82336764A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 y="-4316"/>
            <a:ext cx="12192000" cy="4674987"/>
          </a:xfrm>
          <a:prstGeom prst="rect">
            <a:avLst/>
          </a:prstGeom>
        </p:spPr>
      </p:pic>
      <p:sp>
        <p:nvSpPr>
          <p:cNvPr id="8" name="Rectangle 89">
            <a:extLst>
              <a:ext uri="{FF2B5EF4-FFF2-40B4-BE49-F238E27FC236}">
                <a16:creationId xmlns:a16="http://schemas.microsoft.com/office/drawing/2014/main" id="{1A8AB259-4FF5-EC45-893F-F4D533D81A4E}"/>
              </a:ext>
            </a:extLst>
          </p:cNvPr>
          <p:cNvSpPr/>
          <p:nvPr/>
        </p:nvSpPr>
        <p:spPr>
          <a:xfrm>
            <a:off x="1" y="4279032"/>
            <a:ext cx="12192000" cy="2578968"/>
          </a:xfrm>
          <a:custGeom>
            <a:avLst/>
            <a:gdLst>
              <a:gd name="connsiteX0" fmla="*/ 0 w 12192000"/>
              <a:gd name="connsiteY0" fmla="*/ 0 h 2578968"/>
              <a:gd name="connsiteX1" fmla="*/ 12192000 w 12192000"/>
              <a:gd name="connsiteY1" fmla="*/ 0 h 2578968"/>
              <a:gd name="connsiteX2" fmla="*/ 12192000 w 12192000"/>
              <a:gd name="connsiteY2" fmla="*/ 2578968 h 2578968"/>
              <a:gd name="connsiteX3" fmla="*/ 0 w 12192000"/>
              <a:gd name="connsiteY3" fmla="*/ 2578968 h 2578968"/>
              <a:gd name="connsiteX4" fmla="*/ 0 w 12192000"/>
              <a:gd name="connsiteY4" fmla="*/ 0 h 2578968"/>
              <a:gd name="connsiteX0" fmla="*/ 342199 w 12192000"/>
              <a:gd name="connsiteY0" fmla="*/ 1444528 h 2578968"/>
              <a:gd name="connsiteX1" fmla="*/ 12192000 w 12192000"/>
              <a:gd name="connsiteY1" fmla="*/ 0 h 2578968"/>
              <a:gd name="connsiteX2" fmla="*/ 12192000 w 12192000"/>
              <a:gd name="connsiteY2" fmla="*/ 2578968 h 2578968"/>
              <a:gd name="connsiteX3" fmla="*/ 0 w 12192000"/>
              <a:gd name="connsiteY3" fmla="*/ 2578968 h 2578968"/>
              <a:gd name="connsiteX4" fmla="*/ 342199 w 12192000"/>
              <a:gd name="connsiteY4" fmla="*/ 1444528 h 2578968"/>
              <a:gd name="connsiteX0" fmla="*/ 0 w 12192000"/>
              <a:gd name="connsiteY0" fmla="*/ 1475382 h 2578968"/>
              <a:gd name="connsiteX1" fmla="*/ 12192000 w 12192000"/>
              <a:gd name="connsiteY1" fmla="*/ 0 h 2578968"/>
              <a:gd name="connsiteX2" fmla="*/ 12192000 w 12192000"/>
              <a:gd name="connsiteY2" fmla="*/ 2578968 h 2578968"/>
              <a:gd name="connsiteX3" fmla="*/ 0 w 12192000"/>
              <a:gd name="connsiteY3" fmla="*/ 2578968 h 2578968"/>
              <a:gd name="connsiteX4" fmla="*/ 0 w 12192000"/>
              <a:gd name="connsiteY4" fmla="*/ 1475382 h 257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578968">
                <a:moveTo>
                  <a:pt x="0" y="1475382"/>
                </a:moveTo>
                <a:lnTo>
                  <a:pt x="12192000" y="0"/>
                </a:lnTo>
                <a:lnTo>
                  <a:pt x="12192000" y="2578968"/>
                </a:lnTo>
                <a:lnTo>
                  <a:pt x="0" y="2578968"/>
                </a:lnTo>
                <a:lnTo>
                  <a:pt x="0" y="1475382"/>
                </a:lnTo>
                <a:close/>
              </a:path>
            </a:pathLst>
          </a:custGeom>
          <a:solidFill>
            <a:srgbClr val="898C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6BB8A2-C4FA-DE46-BC25-D12C0CC12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5263" y="5991164"/>
            <a:ext cx="2247507" cy="567536"/>
          </a:xfrm>
          <a:prstGeom prst="rect">
            <a:avLst/>
          </a:prstGeom>
        </p:spPr>
      </p:pic>
      <p:sp>
        <p:nvSpPr>
          <p:cNvPr id="10" name="Picture Placeholder 11">
            <a:extLst>
              <a:ext uri="{FF2B5EF4-FFF2-40B4-BE49-F238E27FC236}">
                <a16:creationId xmlns:a16="http://schemas.microsoft.com/office/drawing/2014/main" id="{4E70A7C6-E9F2-3A42-8CD2-F6DE6F62DC1C}"/>
              </a:ext>
            </a:extLst>
          </p:cNvPr>
          <p:cNvSpPr txBox="1">
            <a:spLocks/>
          </p:cNvSpPr>
          <p:nvPr/>
        </p:nvSpPr>
        <p:spPr>
          <a:xfrm>
            <a:off x="0" y="-1"/>
            <a:ext cx="12192000" cy="4153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Slide Number Placeholder 5">
            <a:extLst>
              <a:ext uri="{FF2B5EF4-FFF2-40B4-BE49-F238E27FC236}">
                <a16:creationId xmlns:a16="http://schemas.microsoft.com/office/drawing/2014/main" id="{DACF0EF0-BB71-D940-9AD0-14651064066D}"/>
              </a:ext>
            </a:extLst>
          </p:cNvPr>
          <p:cNvSpPr txBox="1">
            <a:spLocks/>
          </p:cNvSpPr>
          <p:nvPr/>
        </p:nvSpPr>
        <p:spPr>
          <a:xfrm>
            <a:off x="257175" y="6412766"/>
            <a:ext cx="2743200" cy="314478"/>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Date goes here</a:t>
            </a:r>
          </a:p>
        </p:txBody>
      </p:sp>
      <p:sp>
        <p:nvSpPr>
          <p:cNvPr id="12" name="Slide Number Placeholder 5">
            <a:extLst>
              <a:ext uri="{FF2B5EF4-FFF2-40B4-BE49-F238E27FC236}">
                <a16:creationId xmlns:a16="http://schemas.microsoft.com/office/drawing/2014/main" id="{6BC0A933-1305-C248-A8B6-325F29D76E5E}"/>
              </a:ext>
            </a:extLst>
          </p:cNvPr>
          <p:cNvSpPr txBox="1">
            <a:spLocks/>
          </p:cNvSpPr>
          <p:nvPr/>
        </p:nvSpPr>
        <p:spPr>
          <a:xfrm>
            <a:off x="257175" y="4773783"/>
            <a:ext cx="10629900" cy="430956"/>
          </a:xfrm>
          <a:prstGeom prst="rect">
            <a:avLst/>
          </a:prstGeom>
        </p:spPr>
        <p:txBody>
          <a:bodyPr anchor="ctr"/>
          <a:lstStyle>
            <a:defPPr>
              <a:defRPr lang="en-US"/>
            </a:defPPr>
            <a:lvl1pPr marL="0" algn="l" defTabSz="914400" rtl="0" eaLnBrk="1" latinLnBrk="0" hangingPunct="1">
              <a:defRPr sz="2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t>TITLE GOES HERE</a:t>
            </a:r>
          </a:p>
        </p:txBody>
      </p:sp>
      <p:sp>
        <p:nvSpPr>
          <p:cNvPr id="13" name="Freeform: Shape 51">
            <a:extLst>
              <a:ext uri="{FF2B5EF4-FFF2-40B4-BE49-F238E27FC236}">
                <a16:creationId xmlns:a16="http://schemas.microsoft.com/office/drawing/2014/main" id="{9FCBC1D9-CEC6-3C40-9D82-0BFE0F873DC7}"/>
              </a:ext>
            </a:extLst>
          </p:cNvPr>
          <p:cNvSpPr/>
          <p:nvPr/>
        </p:nvSpPr>
        <p:spPr>
          <a:xfrm flipH="1">
            <a:off x="-9" y="3006444"/>
            <a:ext cx="12199609" cy="3286151"/>
          </a:xfrm>
          <a:custGeom>
            <a:avLst/>
            <a:gdLst>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723622 w 4072878"/>
              <a:gd name="connsiteY7" fmla="*/ 1405047 h 2548371"/>
              <a:gd name="connsiteX8" fmla="*/ 3884734 w 4072878"/>
              <a:gd name="connsiteY8" fmla="*/ 18371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8469 w 4072878"/>
              <a:gd name="connsiteY6" fmla="*/ 1360312 h 2548371"/>
              <a:gd name="connsiteX7" fmla="*/ 723622 w 4072878"/>
              <a:gd name="connsiteY7" fmla="*/ 1405047 h 2548371"/>
              <a:gd name="connsiteX8" fmla="*/ 3884734 w 4072878"/>
              <a:gd name="connsiteY8" fmla="*/ 183710 h 2548371"/>
              <a:gd name="connsiteX9" fmla="*/ 4072878 w 4072878"/>
              <a:gd name="connsiteY9" fmla="*/ 0 h 2548371"/>
              <a:gd name="connsiteX0" fmla="*/ 3998173 w 3998173"/>
              <a:gd name="connsiteY0" fmla="*/ 0 h 2548371"/>
              <a:gd name="connsiteX1" fmla="*/ 3998173 w 3998173"/>
              <a:gd name="connsiteY1" fmla="*/ 2451296 h 2548371"/>
              <a:gd name="connsiteX2" fmla="*/ 3892683 w 3998173"/>
              <a:gd name="connsiteY2" fmla="*/ 2474940 h 2548371"/>
              <a:gd name="connsiteX3" fmla="*/ 3060458 w 3998173"/>
              <a:gd name="connsiteY3" fmla="*/ 2548371 h 2548371"/>
              <a:gd name="connsiteX4" fmla="*/ 69934 w 3998173"/>
              <a:gd name="connsiteY4" fmla="*/ 1474801 h 2548371"/>
              <a:gd name="connsiteX5" fmla="*/ 0 w 3998173"/>
              <a:gd name="connsiteY5" fmla="*/ 1408485 h 2548371"/>
              <a:gd name="connsiteX6" fmla="*/ 3764 w 3998173"/>
              <a:gd name="connsiteY6" fmla="*/ 1360312 h 2548371"/>
              <a:gd name="connsiteX7" fmla="*/ 648917 w 3998173"/>
              <a:gd name="connsiteY7" fmla="*/ 1405047 h 2548371"/>
              <a:gd name="connsiteX8" fmla="*/ 3810029 w 3998173"/>
              <a:gd name="connsiteY8" fmla="*/ 183710 h 2548371"/>
              <a:gd name="connsiteX9" fmla="*/ 3998173 w 3998173"/>
              <a:gd name="connsiteY9" fmla="*/ 0 h 2548371"/>
              <a:gd name="connsiteX0" fmla="*/ 3998173 w 3998173"/>
              <a:gd name="connsiteY0" fmla="*/ 0 h 2548371"/>
              <a:gd name="connsiteX1" fmla="*/ 3998173 w 3998173"/>
              <a:gd name="connsiteY1" fmla="*/ 2451296 h 2548371"/>
              <a:gd name="connsiteX2" fmla="*/ 3892683 w 3998173"/>
              <a:gd name="connsiteY2" fmla="*/ 2474940 h 2548371"/>
              <a:gd name="connsiteX3" fmla="*/ 3060458 w 3998173"/>
              <a:gd name="connsiteY3" fmla="*/ 2548371 h 2548371"/>
              <a:gd name="connsiteX4" fmla="*/ 69934 w 3998173"/>
              <a:gd name="connsiteY4" fmla="*/ 1474801 h 2548371"/>
              <a:gd name="connsiteX5" fmla="*/ 0 w 3998173"/>
              <a:gd name="connsiteY5" fmla="*/ 1408485 h 2548371"/>
              <a:gd name="connsiteX6" fmla="*/ 2794 w 3998173"/>
              <a:gd name="connsiteY6" fmla="*/ 1362671 h 2548371"/>
              <a:gd name="connsiteX7" fmla="*/ 648917 w 3998173"/>
              <a:gd name="connsiteY7" fmla="*/ 1405047 h 2548371"/>
              <a:gd name="connsiteX8" fmla="*/ 3810029 w 3998173"/>
              <a:gd name="connsiteY8" fmla="*/ 183710 h 2548371"/>
              <a:gd name="connsiteX9" fmla="*/ 3998173 w 3998173"/>
              <a:gd name="connsiteY9" fmla="*/ 0 h 2548371"/>
              <a:gd name="connsiteX0" fmla="*/ 3998173 w 3998173"/>
              <a:gd name="connsiteY0" fmla="*/ 0 h 2615867"/>
              <a:gd name="connsiteX1" fmla="*/ 3998173 w 3998173"/>
              <a:gd name="connsiteY1" fmla="*/ 2451296 h 2615867"/>
              <a:gd name="connsiteX2" fmla="*/ 3892683 w 3998173"/>
              <a:gd name="connsiteY2" fmla="*/ 2474940 h 2615867"/>
              <a:gd name="connsiteX3" fmla="*/ 3060458 w 3998173"/>
              <a:gd name="connsiteY3" fmla="*/ 2548371 h 2615867"/>
              <a:gd name="connsiteX4" fmla="*/ 71874 w 3998173"/>
              <a:gd name="connsiteY4" fmla="*/ 1465365 h 2615867"/>
              <a:gd name="connsiteX5" fmla="*/ 0 w 3998173"/>
              <a:gd name="connsiteY5" fmla="*/ 1408485 h 2615867"/>
              <a:gd name="connsiteX6" fmla="*/ 2794 w 3998173"/>
              <a:gd name="connsiteY6" fmla="*/ 1362671 h 2615867"/>
              <a:gd name="connsiteX7" fmla="*/ 648917 w 3998173"/>
              <a:gd name="connsiteY7" fmla="*/ 1405047 h 2615867"/>
              <a:gd name="connsiteX8" fmla="*/ 3810029 w 3998173"/>
              <a:gd name="connsiteY8" fmla="*/ 183710 h 2615867"/>
              <a:gd name="connsiteX9" fmla="*/ 3998173 w 3998173"/>
              <a:gd name="connsiteY9" fmla="*/ 0 h 2615867"/>
              <a:gd name="connsiteX0" fmla="*/ 4043202 w 4043202"/>
              <a:gd name="connsiteY0" fmla="*/ 0 h 2615867"/>
              <a:gd name="connsiteX1" fmla="*/ 4043202 w 4043202"/>
              <a:gd name="connsiteY1" fmla="*/ 2451296 h 2615867"/>
              <a:gd name="connsiteX2" fmla="*/ 3937712 w 4043202"/>
              <a:gd name="connsiteY2" fmla="*/ 2474940 h 2615867"/>
              <a:gd name="connsiteX3" fmla="*/ 3105487 w 4043202"/>
              <a:gd name="connsiteY3" fmla="*/ 2548371 h 2615867"/>
              <a:gd name="connsiteX4" fmla="*/ 116903 w 4043202"/>
              <a:gd name="connsiteY4" fmla="*/ 1465365 h 2615867"/>
              <a:gd name="connsiteX5" fmla="*/ 45029 w 4043202"/>
              <a:gd name="connsiteY5" fmla="*/ 1408485 h 2615867"/>
              <a:gd name="connsiteX6" fmla="*/ 47823 w 4043202"/>
              <a:gd name="connsiteY6" fmla="*/ 1362671 h 2615867"/>
              <a:gd name="connsiteX7" fmla="*/ 688496 w 4043202"/>
              <a:gd name="connsiteY7" fmla="*/ 1405047 h 2615867"/>
              <a:gd name="connsiteX8" fmla="*/ 3855058 w 4043202"/>
              <a:gd name="connsiteY8" fmla="*/ 183710 h 2615867"/>
              <a:gd name="connsiteX9" fmla="*/ 4043202 w 4043202"/>
              <a:gd name="connsiteY9" fmla="*/ 0 h 2615867"/>
              <a:gd name="connsiteX0" fmla="*/ 4043202 w 4043202"/>
              <a:gd name="connsiteY0" fmla="*/ 0 h 2615867"/>
              <a:gd name="connsiteX1" fmla="*/ 4043202 w 4043202"/>
              <a:gd name="connsiteY1" fmla="*/ 2451296 h 2615867"/>
              <a:gd name="connsiteX2" fmla="*/ 3937712 w 4043202"/>
              <a:gd name="connsiteY2" fmla="*/ 2474940 h 2615867"/>
              <a:gd name="connsiteX3" fmla="*/ 3105487 w 4043202"/>
              <a:gd name="connsiteY3" fmla="*/ 2548371 h 2615867"/>
              <a:gd name="connsiteX4" fmla="*/ 116903 w 4043202"/>
              <a:gd name="connsiteY4" fmla="*/ 1465365 h 2615867"/>
              <a:gd name="connsiteX5" fmla="*/ 45029 w 4043202"/>
              <a:gd name="connsiteY5" fmla="*/ 1408485 h 2615867"/>
              <a:gd name="connsiteX6" fmla="*/ 47823 w 4043202"/>
              <a:gd name="connsiteY6" fmla="*/ 1031345 h 2615867"/>
              <a:gd name="connsiteX7" fmla="*/ 688496 w 4043202"/>
              <a:gd name="connsiteY7" fmla="*/ 1405047 h 2615867"/>
              <a:gd name="connsiteX8" fmla="*/ 3855058 w 4043202"/>
              <a:gd name="connsiteY8" fmla="*/ 183710 h 2615867"/>
              <a:gd name="connsiteX9" fmla="*/ 4043202 w 4043202"/>
              <a:gd name="connsiteY9" fmla="*/ 0 h 2615867"/>
              <a:gd name="connsiteX0" fmla="*/ 3998173 w 3998173"/>
              <a:gd name="connsiteY0" fmla="*/ 0 h 2615867"/>
              <a:gd name="connsiteX1" fmla="*/ 3998173 w 3998173"/>
              <a:gd name="connsiteY1" fmla="*/ 2451296 h 2615867"/>
              <a:gd name="connsiteX2" fmla="*/ 3892683 w 3998173"/>
              <a:gd name="connsiteY2" fmla="*/ 2474940 h 2615867"/>
              <a:gd name="connsiteX3" fmla="*/ 3060458 w 3998173"/>
              <a:gd name="connsiteY3" fmla="*/ 2548371 h 2615867"/>
              <a:gd name="connsiteX4" fmla="*/ 71874 w 3998173"/>
              <a:gd name="connsiteY4" fmla="*/ 1465365 h 2615867"/>
              <a:gd name="connsiteX5" fmla="*/ 0 w 3998173"/>
              <a:gd name="connsiteY5" fmla="*/ 1408485 h 2615867"/>
              <a:gd name="connsiteX6" fmla="*/ 643467 w 3998173"/>
              <a:gd name="connsiteY6" fmla="*/ 1405047 h 2615867"/>
              <a:gd name="connsiteX7" fmla="*/ 3810029 w 3998173"/>
              <a:gd name="connsiteY7" fmla="*/ 183710 h 2615867"/>
              <a:gd name="connsiteX8" fmla="*/ 3998173 w 3998173"/>
              <a:gd name="connsiteY8" fmla="*/ 0 h 2615867"/>
              <a:gd name="connsiteX0" fmla="*/ 3998173 w 3998173"/>
              <a:gd name="connsiteY0" fmla="*/ 0 h 2616838"/>
              <a:gd name="connsiteX1" fmla="*/ 3998173 w 3998173"/>
              <a:gd name="connsiteY1" fmla="*/ 2451296 h 2616838"/>
              <a:gd name="connsiteX2" fmla="*/ 3892683 w 3998173"/>
              <a:gd name="connsiteY2" fmla="*/ 2474940 h 2616838"/>
              <a:gd name="connsiteX3" fmla="*/ 3060458 w 3998173"/>
              <a:gd name="connsiteY3" fmla="*/ 2548371 h 2616838"/>
              <a:gd name="connsiteX4" fmla="*/ 47346 w 3998173"/>
              <a:gd name="connsiteY4" fmla="*/ 1452112 h 2616838"/>
              <a:gd name="connsiteX5" fmla="*/ 0 w 3998173"/>
              <a:gd name="connsiteY5" fmla="*/ 1408485 h 2616838"/>
              <a:gd name="connsiteX6" fmla="*/ 643467 w 3998173"/>
              <a:gd name="connsiteY6" fmla="*/ 1405047 h 2616838"/>
              <a:gd name="connsiteX7" fmla="*/ 3810029 w 3998173"/>
              <a:gd name="connsiteY7" fmla="*/ 183710 h 2616838"/>
              <a:gd name="connsiteX8" fmla="*/ 3998173 w 3998173"/>
              <a:gd name="connsiteY8" fmla="*/ 0 h 2616838"/>
              <a:gd name="connsiteX0" fmla="*/ 3998173 w 3998173"/>
              <a:gd name="connsiteY0" fmla="*/ 0 h 2616838"/>
              <a:gd name="connsiteX1" fmla="*/ 3998173 w 3998173"/>
              <a:gd name="connsiteY1" fmla="*/ 2451296 h 2616838"/>
              <a:gd name="connsiteX2" fmla="*/ 3892683 w 3998173"/>
              <a:gd name="connsiteY2" fmla="*/ 2474940 h 2616838"/>
              <a:gd name="connsiteX3" fmla="*/ 3060458 w 3998173"/>
              <a:gd name="connsiteY3" fmla="*/ 2548371 h 2616838"/>
              <a:gd name="connsiteX4" fmla="*/ 47346 w 3998173"/>
              <a:gd name="connsiteY4" fmla="*/ 1452112 h 2616838"/>
              <a:gd name="connsiteX5" fmla="*/ 0 w 3998173"/>
              <a:gd name="connsiteY5" fmla="*/ 1408485 h 2616838"/>
              <a:gd name="connsiteX6" fmla="*/ 561706 w 3998173"/>
              <a:gd name="connsiteY6" fmla="*/ 1014082 h 2616838"/>
              <a:gd name="connsiteX7" fmla="*/ 3810029 w 3998173"/>
              <a:gd name="connsiteY7" fmla="*/ 183710 h 2616838"/>
              <a:gd name="connsiteX8" fmla="*/ 3998173 w 3998173"/>
              <a:gd name="connsiteY8" fmla="*/ 0 h 2616838"/>
              <a:gd name="connsiteX0" fmla="*/ 4009075 w 4009075"/>
              <a:gd name="connsiteY0" fmla="*/ 0 h 2616838"/>
              <a:gd name="connsiteX1" fmla="*/ 4009075 w 4009075"/>
              <a:gd name="connsiteY1" fmla="*/ 2451296 h 2616838"/>
              <a:gd name="connsiteX2" fmla="*/ 3903585 w 4009075"/>
              <a:gd name="connsiteY2" fmla="*/ 2474940 h 2616838"/>
              <a:gd name="connsiteX3" fmla="*/ 3071360 w 4009075"/>
              <a:gd name="connsiteY3" fmla="*/ 2548371 h 2616838"/>
              <a:gd name="connsiteX4" fmla="*/ 58248 w 4009075"/>
              <a:gd name="connsiteY4" fmla="*/ 1452112 h 2616838"/>
              <a:gd name="connsiteX5" fmla="*/ 0 w 4009075"/>
              <a:gd name="connsiteY5" fmla="*/ 1090412 h 2616838"/>
              <a:gd name="connsiteX6" fmla="*/ 572608 w 4009075"/>
              <a:gd name="connsiteY6" fmla="*/ 1014082 h 2616838"/>
              <a:gd name="connsiteX7" fmla="*/ 3820931 w 4009075"/>
              <a:gd name="connsiteY7" fmla="*/ 183710 h 2616838"/>
              <a:gd name="connsiteX8" fmla="*/ 4009075 w 4009075"/>
              <a:gd name="connsiteY8" fmla="*/ 0 h 2616838"/>
              <a:gd name="connsiteX0" fmla="*/ 4009075 w 4009075"/>
              <a:gd name="connsiteY0" fmla="*/ 0 h 2616838"/>
              <a:gd name="connsiteX1" fmla="*/ 4009075 w 4009075"/>
              <a:gd name="connsiteY1" fmla="*/ 2451296 h 2616838"/>
              <a:gd name="connsiteX2" fmla="*/ 3903585 w 4009075"/>
              <a:gd name="connsiteY2" fmla="*/ 2474940 h 2616838"/>
              <a:gd name="connsiteX3" fmla="*/ 3071360 w 4009075"/>
              <a:gd name="connsiteY3" fmla="*/ 2548371 h 2616838"/>
              <a:gd name="connsiteX4" fmla="*/ 58248 w 4009075"/>
              <a:gd name="connsiteY4" fmla="*/ 1452112 h 2616838"/>
              <a:gd name="connsiteX5" fmla="*/ 0 w 4009075"/>
              <a:gd name="connsiteY5" fmla="*/ 1090412 h 2616838"/>
              <a:gd name="connsiteX6" fmla="*/ 572608 w 4009075"/>
              <a:gd name="connsiteY6" fmla="*/ 1014082 h 2616838"/>
              <a:gd name="connsiteX7" fmla="*/ 3820931 w 4009075"/>
              <a:gd name="connsiteY7" fmla="*/ 183710 h 2616838"/>
              <a:gd name="connsiteX8" fmla="*/ 4009075 w 4009075"/>
              <a:gd name="connsiteY8" fmla="*/ 0 h 2616838"/>
              <a:gd name="connsiteX0" fmla="*/ 4009075 w 4009075"/>
              <a:gd name="connsiteY0" fmla="*/ 0 h 2616838"/>
              <a:gd name="connsiteX1" fmla="*/ 4009075 w 4009075"/>
              <a:gd name="connsiteY1" fmla="*/ 2451296 h 2616838"/>
              <a:gd name="connsiteX2" fmla="*/ 3903585 w 4009075"/>
              <a:gd name="connsiteY2" fmla="*/ 2474940 h 2616838"/>
              <a:gd name="connsiteX3" fmla="*/ 3071360 w 4009075"/>
              <a:gd name="connsiteY3" fmla="*/ 2548371 h 2616838"/>
              <a:gd name="connsiteX4" fmla="*/ 58248 w 4009075"/>
              <a:gd name="connsiteY4" fmla="*/ 1452112 h 2616838"/>
              <a:gd name="connsiteX5" fmla="*/ 0 w 4009075"/>
              <a:gd name="connsiteY5" fmla="*/ 1090412 h 2616838"/>
              <a:gd name="connsiteX6" fmla="*/ 572608 w 4009075"/>
              <a:gd name="connsiteY6" fmla="*/ 1014082 h 2616838"/>
              <a:gd name="connsiteX7" fmla="*/ 3820931 w 4009075"/>
              <a:gd name="connsiteY7" fmla="*/ 183710 h 2616838"/>
              <a:gd name="connsiteX8" fmla="*/ 4009075 w 4009075"/>
              <a:gd name="connsiteY8" fmla="*/ 0 h 2616838"/>
              <a:gd name="connsiteX0" fmla="*/ 4009075 w 4009075"/>
              <a:gd name="connsiteY0" fmla="*/ 0 h 2619751"/>
              <a:gd name="connsiteX1" fmla="*/ 4009075 w 4009075"/>
              <a:gd name="connsiteY1" fmla="*/ 2451296 h 2619751"/>
              <a:gd name="connsiteX2" fmla="*/ 3903585 w 4009075"/>
              <a:gd name="connsiteY2" fmla="*/ 2474940 h 2619751"/>
              <a:gd name="connsiteX3" fmla="*/ 3071360 w 4009075"/>
              <a:gd name="connsiteY3" fmla="*/ 2548371 h 2619751"/>
              <a:gd name="connsiteX4" fmla="*/ 17368 w 4009075"/>
              <a:gd name="connsiteY4" fmla="*/ 1412353 h 2619751"/>
              <a:gd name="connsiteX5" fmla="*/ 0 w 4009075"/>
              <a:gd name="connsiteY5" fmla="*/ 1090412 h 2619751"/>
              <a:gd name="connsiteX6" fmla="*/ 572608 w 4009075"/>
              <a:gd name="connsiteY6" fmla="*/ 1014082 h 2619751"/>
              <a:gd name="connsiteX7" fmla="*/ 3820931 w 4009075"/>
              <a:gd name="connsiteY7" fmla="*/ 183710 h 2619751"/>
              <a:gd name="connsiteX8" fmla="*/ 4009075 w 4009075"/>
              <a:gd name="connsiteY8" fmla="*/ 0 h 2619751"/>
              <a:gd name="connsiteX0" fmla="*/ 4009075 w 4009075"/>
              <a:gd name="connsiteY0" fmla="*/ 0 h 2619565"/>
              <a:gd name="connsiteX1" fmla="*/ 4009075 w 4009075"/>
              <a:gd name="connsiteY1" fmla="*/ 2451296 h 2619565"/>
              <a:gd name="connsiteX2" fmla="*/ 3903585 w 4009075"/>
              <a:gd name="connsiteY2" fmla="*/ 2474940 h 2619565"/>
              <a:gd name="connsiteX3" fmla="*/ 3071360 w 4009075"/>
              <a:gd name="connsiteY3" fmla="*/ 2548371 h 2619565"/>
              <a:gd name="connsiteX4" fmla="*/ 12163 w 4009075"/>
              <a:gd name="connsiteY4" fmla="*/ 1414884 h 2619565"/>
              <a:gd name="connsiteX5" fmla="*/ 0 w 4009075"/>
              <a:gd name="connsiteY5" fmla="*/ 1090412 h 2619565"/>
              <a:gd name="connsiteX6" fmla="*/ 572608 w 4009075"/>
              <a:gd name="connsiteY6" fmla="*/ 1014082 h 2619565"/>
              <a:gd name="connsiteX7" fmla="*/ 3820931 w 4009075"/>
              <a:gd name="connsiteY7" fmla="*/ 183710 h 2619565"/>
              <a:gd name="connsiteX8" fmla="*/ 4009075 w 4009075"/>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328 w 3996912"/>
              <a:gd name="connsiteY5" fmla="*/ 946147 h 2619565"/>
              <a:gd name="connsiteX6" fmla="*/ 560445 w 3996912"/>
              <a:gd name="connsiteY6" fmla="*/ 101408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328 w 3996912"/>
              <a:gd name="connsiteY5" fmla="*/ 946147 h 2619565"/>
              <a:gd name="connsiteX6" fmla="*/ 560445 w 3996912"/>
              <a:gd name="connsiteY6" fmla="*/ 101408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328 w 3996912"/>
              <a:gd name="connsiteY5" fmla="*/ 946147 h 2619565"/>
              <a:gd name="connsiteX6" fmla="*/ 560445 w 3996912"/>
              <a:gd name="connsiteY6" fmla="*/ 101408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328 w 3996912"/>
              <a:gd name="connsiteY5" fmla="*/ 946147 h 2619565"/>
              <a:gd name="connsiteX6" fmla="*/ 560445 w 3996912"/>
              <a:gd name="connsiteY6" fmla="*/ 101408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60445 w 3996912"/>
              <a:gd name="connsiteY6" fmla="*/ 101408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60445 w 3996912"/>
              <a:gd name="connsiteY6" fmla="*/ 101408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61486 w 3996912"/>
              <a:gd name="connsiteY6" fmla="*/ 1034330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61486 w 3996912"/>
              <a:gd name="connsiteY6" fmla="*/ 1034330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61486 w 3996912"/>
              <a:gd name="connsiteY6" fmla="*/ 1034330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977384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977384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19144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19144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808768 w 3996912"/>
              <a:gd name="connsiteY7" fmla="*/ 183710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4238 w 3996912"/>
              <a:gd name="connsiteY7" fmla="*/ 593726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4238 w 3996912"/>
              <a:gd name="connsiteY7" fmla="*/ 593726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4238 w 3996912"/>
              <a:gd name="connsiteY7" fmla="*/ 593726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1115 w 3996912"/>
              <a:gd name="connsiteY7" fmla="*/ 548169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1115 w 3996912"/>
              <a:gd name="connsiteY7" fmla="*/ 548169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1115 w 3996912"/>
              <a:gd name="connsiteY7" fmla="*/ 548169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1115 w 3996912"/>
              <a:gd name="connsiteY7" fmla="*/ 548169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1115 w 3996912"/>
              <a:gd name="connsiteY7" fmla="*/ 548169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3131115 w 3996912"/>
              <a:gd name="connsiteY7" fmla="*/ 548169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2953114 w 3996912"/>
              <a:gd name="connsiteY7" fmla="*/ 631691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2953114 w 3996912"/>
              <a:gd name="connsiteY7" fmla="*/ 631691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2953114 w 3996912"/>
              <a:gd name="connsiteY7" fmla="*/ 631691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2953114 w 3996912"/>
              <a:gd name="connsiteY7" fmla="*/ 631691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2953114 w 3996912"/>
              <a:gd name="connsiteY7" fmla="*/ 631691 h 2619565"/>
              <a:gd name="connsiteX8" fmla="*/ 3996912 w 3996912"/>
              <a:gd name="connsiteY8" fmla="*/ 0 h 2619565"/>
              <a:gd name="connsiteX0" fmla="*/ 3996912 w 3996912"/>
              <a:gd name="connsiteY0" fmla="*/ 0 h 2619565"/>
              <a:gd name="connsiteX1" fmla="*/ 3996912 w 3996912"/>
              <a:gd name="connsiteY1" fmla="*/ 2451296 h 2619565"/>
              <a:gd name="connsiteX2" fmla="*/ 3891422 w 3996912"/>
              <a:gd name="connsiteY2" fmla="*/ 2474940 h 2619565"/>
              <a:gd name="connsiteX3" fmla="*/ 3059197 w 3996912"/>
              <a:gd name="connsiteY3" fmla="*/ 2548371 h 2619565"/>
              <a:gd name="connsiteX4" fmla="*/ 0 w 3996912"/>
              <a:gd name="connsiteY4" fmla="*/ 1414884 h 2619565"/>
              <a:gd name="connsiteX5" fmla="*/ 1369 w 3996912"/>
              <a:gd name="connsiteY5" fmla="*/ 981581 h 2619565"/>
              <a:gd name="connsiteX6" fmla="*/ 559924 w 3996912"/>
              <a:gd name="connsiteY6" fmla="*/ 1000162 h 2619565"/>
              <a:gd name="connsiteX7" fmla="*/ 2953114 w 3996912"/>
              <a:gd name="connsiteY7" fmla="*/ 631691 h 2619565"/>
              <a:gd name="connsiteX8" fmla="*/ 3996912 w 3996912"/>
              <a:gd name="connsiteY8" fmla="*/ 0 h 2619565"/>
              <a:gd name="connsiteX0" fmla="*/ 3999709 w 3999709"/>
              <a:gd name="connsiteY0" fmla="*/ 0 h 2619565"/>
              <a:gd name="connsiteX1" fmla="*/ 3999709 w 3999709"/>
              <a:gd name="connsiteY1" fmla="*/ 2451296 h 2619565"/>
              <a:gd name="connsiteX2" fmla="*/ 3894219 w 3999709"/>
              <a:gd name="connsiteY2" fmla="*/ 2474940 h 2619565"/>
              <a:gd name="connsiteX3" fmla="*/ 3061994 w 3999709"/>
              <a:gd name="connsiteY3" fmla="*/ 2548371 h 2619565"/>
              <a:gd name="connsiteX4" fmla="*/ 2797 w 3999709"/>
              <a:gd name="connsiteY4" fmla="*/ 1414884 h 2619565"/>
              <a:gd name="connsiteX5" fmla="*/ 2 w 3999709"/>
              <a:gd name="connsiteY5" fmla="*/ 941085 h 2619565"/>
              <a:gd name="connsiteX6" fmla="*/ 562721 w 3999709"/>
              <a:gd name="connsiteY6" fmla="*/ 1000162 h 2619565"/>
              <a:gd name="connsiteX7" fmla="*/ 2955911 w 3999709"/>
              <a:gd name="connsiteY7" fmla="*/ 631691 h 2619565"/>
              <a:gd name="connsiteX8" fmla="*/ 3999709 w 3999709"/>
              <a:gd name="connsiteY8" fmla="*/ 0 h 261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9709" h="2619565">
                <a:moveTo>
                  <a:pt x="3999709" y="0"/>
                </a:moveTo>
                <a:lnTo>
                  <a:pt x="3999709" y="2451296"/>
                </a:lnTo>
                <a:lnTo>
                  <a:pt x="3894219" y="2474940"/>
                </a:lnTo>
                <a:cubicBezTo>
                  <a:pt x="3624099" y="2523191"/>
                  <a:pt x="3710564" y="2725047"/>
                  <a:pt x="3061994" y="2548371"/>
                </a:cubicBezTo>
                <a:cubicBezTo>
                  <a:pt x="2413424" y="2371695"/>
                  <a:pt x="815476" y="2085566"/>
                  <a:pt x="2797" y="1414884"/>
                </a:cubicBezTo>
                <a:cubicBezTo>
                  <a:pt x="2906" y="1258638"/>
                  <a:pt x="-107" y="1097331"/>
                  <a:pt x="2" y="941085"/>
                </a:cubicBezTo>
                <a:cubicBezTo>
                  <a:pt x="241397" y="977325"/>
                  <a:pt x="207730" y="976506"/>
                  <a:pt x="562721" y="1000162"/>
                </a:cubicBezTo>
                <a:cubicBezTo>
                  <a:pt x="1749648" y="943215"/>
                  <a:pt x="2365209" y="895475"/>
                  <a:pt x="2955911" y="631691"/>
                </a:cubicBezTo>
                <a:cubicBezTo>
                  <a:pt x="3451449" y="418595"/>
                  <a:pt x="3539771" y="361915"/>
                  <a:pt x="3999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7F21CB4B-1D5E-E242-91CD-8F6C5EBF26DD}"/>
              </a:ext>
            </a:extLst>
          </p:cNvPr>
          <p:cNvSpPr txBox="1">
            <a:spLocks/>
          </p:cNvSpPr>
          <p:nvPr/>
        </p:nvSpPr>
        <p:spPr>
          <a:xfrm>
            <a:off x="343341" y="5183646"/>
            <a:ext cx="10496841" cy="430956"/>
          </a:xfrm>
          <a:prstGeom prst="rect">
            <a:avLst/>
          </a:prstGeom>
        </p:spPr>
        <p:txBody>
          <a:bodyPr anchor="ctr"/>
          <a:lstStyle>
            <a:defPPr>
              <a:defRPr lang="en-US"/>
            </a:defPPr>
            <a:lvl1pPr marL="0" algn="l" defTabSz="914400" rtl="0" eaLnBrk="1" latinLnBrk="0" hangingPunct="1">
              <a:defRPr sz="2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a:t>Subtitle here</a:t>
            </a:r>
          </a:p>
        </p:txBody>
      </p:sp>
      <p:sp>
        <p:nvSpPr>
          <p:cNvPr id="15" name="Freeform: Shape 42">
            <a:extLst>
              <a:ext uri="{FF2B5EF4-FFF2-40B4-BE49-F238E27FC236}">
                <a16:creationId xmlns:a16="http://schemas.microsoft.com/office/drawing/2014/main" id="{2D3A1E3A-E8B5-734A-A0E9-A8E5BD840FAD}"/>
              </a:ext>
            </a:extLst>
          </p:cNvPr>
          <p:cNvSpPr/>
          <p:nvPr/>
        </p:nvSpPr>
        <p:spPr>
          <a:xfrm flipH="1">
            <a:off x="0" y="3098674"/>
            <a:ext cx="12192712" cy="3177792"/>
          </a:xfrm>
          <a:custGeom>
            <a:avLst/>
            <a:gdLst>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723622 w 4072878"/>
              <a:gd name="connsiteY7" fmla="*/ 1405047 h 2548371"/>
              <a:gd name="connsiteX8" fmla="*/ 3884734 w 4072878"/>
              <a:gd name="connsiteY8" fmla="*/ 18371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24346 w 4072878"/>
              <a:gd name="connsiteY7" fmla="*/ 1010217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24346 w 4072878"/>
              <a:gd name="connsiteY7" fmla="*/ 1010217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24346 w 4072878"/>
              <a:gd name="connsiteY7" fmla="*/ 1010217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42165 w 4072878"/>
              <a:gd name="connsiteY7" fmla="*/ 1028440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44711 w 4072878"/>
              <a:gd name="connsiteY7" fmla="*/ 1004143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44711 w 4072878"/>
              <a:gd name="connsiteY7" fmla="*/ 1034515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44711 w 4072878"/>
              <a:gd name="connsiteY7" fmla="*/ 1034515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44711 w 4072878"/>
              <a:gd name="connsiteY7" fmla="*/ 1034515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54893 w 4072878"/>
              <a:gd name="connsiteY7" fmla="*/ 1004143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654893 w 4072878"/>
              <a:gd name="connsiteY7" fmla="*/ 1004143 h 2548371"/>
              <a:gd name="connsiteX8" fmla="*/ 3884734 w 4072878"/>
              <a:gd name="connsiteY8" fmla="*/ 183710 h 2548371"/>
              <a:gd name="connsiteX9" fmla="*/ 4072878 w 4072878"/>
              <a:gd name="connsiteY9" fmla="*/ 0 h 2548371"/>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2554 w 4072878"/>
              <a:gd name="connsiteY6" fmla="*/ 913526 h 2548371"/>
              <a:gd name="connsiteX7" fmla="*/ 654893 w 4072878"/>
              <a:gd name="connsiteY7" fmla="*/ 1004143 h 2548371"/>
              <a:gd name="connsiteX8" fmla="*/ 3884734 w 4072878"/>
              <a:gd name="connsiteY8" fmla="*/ 183710 h 2548371"/>
              <a:gd name="connsiteX9" fmla="*/ 4072878 w 4072878"/>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55131 w 4073116"/>
              <a:gd name="connsiteY7" fmla="*/ 1004143 h 2548371"/>
              <a:gd name="connsiteX8" fmla="*/ 3884972 w 4073116"/>
              <a:gd name="connsiteY8" fmla="*/ 183710 h 2548371"/>
              <a:gd name="connsiteX9" fmla="*/ 4073116 w 4073116"/>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55131 w 4073116"/>
              <a:gd name="connsiteY7" fmla="*/ 1004143 h 2548371"/>
              <a:gd name="connsiteX8" fmla="*/ 3884972 w 4073116"/>
              <a:gd name="connsiteY8" fmla="*/ 183710 h 2548371"/>
              <a:gd name="connsiteX9" fmla="*/ 4073116 w 4073116"/>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04220 w 4073116"/>
              <a:gd name="connsiteY7" fmla="*/ 991995 h 2548371"/>
              <a:gd name="connsiteX8" fmla="*/ 3884972 w 4073116"/>
              <a:gd name="connsiteY8" fmla="*/ 183710 h 2548371"/>
              <a:gd name="connsiteX9" fmla="*/ 4073116 w 4073116"/>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04220 w 4073116"/>
              <a:gd name="connsiteY7" fmla="*/ 991995 h 2548371"/>
              <a:gd name="connsiteX8" fmla="*/ 3884972 w 4073116"/>
              <a:gd name="connsiteY8" fmla="*/ 183710 h 2548371"/>
              <a:gd name="connsiteX9" fmla="*/ 4073116 w 4073116"/>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04220 w 4073116"/>
              <a:gd name="connsiteY7" fmla="*/ 991995 h 2548371"/>
              <a:gd name="connsiteX8" fmla="*/ 3884972 w 4073116"/>
              <a:gd name="connsiteY8" fmla="*/ 183710 h 2548371"/>
              <a:gd name="connsiteX9" fmla="*/ 4073116 w 4073116"/>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04220 w 4073116"/>
              <a:gd name="connsiteY7" fmla="*/ 991995 h 2548371"/>
              <a:gd name="connsiteX8" fmla="*/ 3884972 w 4073116"/>
              <a:gd name="connsiteY8" fmla="*/ 183710 h 2548371"/>
              <a:gd name="connsiteX9" fmla="*/ 4073116 w 4073116"/>
              <a:gd name="connsiteY9" fmla="*/ 0 h 2548371"/>
              <a:gd name="connsiteX0" fmla="*/ 4073116 w 4073116"/>
              <a:gd name="connsiteY0" fmla="*/ 0 h 2548371"/>
              <a:gd name="connsiteX1" fmla="*/ 4073116 w 4073116"/>
              <a:gd name="connsiteY1" fmla="*/ 2451296 h 2548371"/>
              <a:gd name="connsiteX2" fmla="*/ 3967626 w 4073116"/>
              <a:gd name="connsiteY2" fmla="*/ 2474940 h 2548371"/>
              <a:gd name="connsiteX3" fmla="*/ 3135401 w 4073116"/>
              <a:gd name="connsiteY3" fmla="*/ 2548371 h 2548371"/>
              <a:gd name="connsiteX4" fmla="*/ 144877 w 4073116"/>
              <a:gd name="connsiteY4" fmla="*/ 1474801 h 2548371"/>
              <a:gd name="connsiteX5" fmla="*/ 238 w 4073116"/>
              <a:gd name="connsiteY5" fmla="*/ 1349511 h 2548371"/>
              <a:gd name="connsiteX6" fmla="*/ 246 w 4073116"/>
              <a:gd name="connsiteY6" fmla="*/ 943898 h 2548371"/>
              <a:gd name="connsiteX7" fmla="*/ 604220 w 4073116"/>
              <a:gd name="connsiteY7" fmla="*/ 991995 h 2548371"/>
              <a:gd name="connsiteX8" fmla="*/ 3811787 w 4073116"/>
              <a:gd name="connsiteY8" fmla="*/ 236860 h 2548371"/>
              <a:gd name="connsiteX9" fmla="*/ 4073116 w 4073116"/>
              <a:gd name="connsiteY9" fmla="*/ 0 h 2548371"/>
              <a:gd name="connsiteX0" fmla="*/ 4073116 w 4073116"/>
              <a:gd name="connsiteY0" fmla="*/ 0 h 2510407"/>
              <a:gd name="connsiteX1" fmla="*/ 4073116 w 4073116"/>
              <a:gd name="connsiteY1" fmla="*/ 2413332 h 2510407"/>
              <a:gd name="connsiteX2" fmla="*/ 3967626 w 4073116"/>
              <a:gd name="connsiteY2" fmla="*/ 2436976 h 2510407"/>
              <a:gd name="connsiteX3" fmla="*/ 3135401 w 4073116"/>
              <a:gd name="connsiteY3" fmla="*/ 2510407 h 2510407"/>
              <a:gd name="connsiteX4" fmla="*/ 144877 w 4073116"/>
              <a:gd name="connsiteY4" fmla="*/ 1436837 h 2510407"/>
              <a:gd name="connsiteX5" fmla="*/ 238 w 4073116"/>
              <a:gd name="connsiteY5" fmla="*/ 1311547 h 2510407"/>
              <a:gd name="connsiteX6" fmla="*/ 246 w 4073116"/>
              <a:gd name="connsiteY6" fmla="*/ 905934 h 2510407"/>
              <a:gd name="connsiteX7" fmla="*/ 604220 w 4073116"/>
              <a:gd name="connsiteY7" fmla="*/ 954031 h 2510407"/>
              <a:gd name="connsiteX8" fmla="*/ 3811787 w 4073116"/>
              <a:gd name="connsiteY8" fmla="*/ 198896 h 2510407"/>
              <a:gd name="connsiteX9" fmla="*/ 4073116 w 4073116"/>
              <a:gd name="connsiteY9" fmla="*/ 0 h 2510407"/>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811787 w 4073116"/>
              <a:gd name="connsiteY8" fmla="*/ 221675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811787 w 4073116"/>
              <a:gd name="connsiteY8" fmla="*/ 221675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811787 w 4073116"/>
              <a:gd name="connsiteY8" fmla="*/ 221675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388590 w 4073116"/>
              <a:gd name="connsiteY8" fmla="*/ 502611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388590 w 4073116"/>
              <a:gd name="connsiteY8" fmla="*/ 47224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388590 w 4073116"/>
              <a:gd name="connsiteY8" fmla="*/ 47224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3388590 w 4073116"/>
              <a:gd name="connsiteY8" fmla="*/ 47224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68574 w 4073116"/>
              <a:gd name="connsiteY8" fmla="*/ 63169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68574 w 4073116"/>
              <a:gd name="connsiteY8" fmla="*/ 63169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68574 w 4073116"/>
              <a:gd name="connsiteY8" fmla="*/ 63169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68574 w 4073116"/>
              <a:gd name="connsiteY8" fmla="*/ 63169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68574 w 4073116"/>
              <a:gd name="connsiteY8" fmla="*/ 631690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71756 w 4073116"/>
              <a:gd name="connsiteY8" fmla="*/ 646876 h 2533186"/>
              <a:gd name="connsiteX9" fmla="*/ 4073116 w 4073116"/>
              <a:gd name="connsiteY9" fmla="*/ 0 h 2533186"/>
              <a:gd name="connsiteX0" fmla="*/ 4073116 w 4073116"/>
              <a:gd name="connsiteY0" fmla="*/ 0 h 2533186"/>
              <a:gd name="connsiteX1" fmla="*/ 4073116 w 4073116"/>
              <a:gd name="connsiteY1" fmla="*/ 2436111 h 2533186"/>
              <a:gd name="connsiteX2" fmla="*/ 3967626 w 4073116"/>
              <a:gd name="connsiteY2" fmla="*/ 2459755 h 2533186"/>
              <a:gd name="connsiteX3" fmla="*/ 3135401 w 4073116"/>
              <a:gd name="connsiteY3" fmla="*/ 2533186 h 2533186"/>
              <a:gd name="connsiteX4" fmla="*/ 144877 w 4073116"/>
              <a:gd name="connsiteY4" fmla="*/ 1459616 h 2533186"/>
              <a:gd name="connsiteX5" fmla="*/ 238 w 4073116"/>
              <a:gd name="connsiteY5" fmla="*/ 1334326 h 2533186"/>
              <a:gd name="connsiteX6" fmla="*/ 246 w 4073116"/>
              <a:gd name="connsiteY6" fmla="*/ 928713 h 2533186"/>
              <a:gd name="connsiteX7" fmla="*/ 604220 w 4073116"/>
              <a:gd name="connsiteY7" fmla="*/ 976810 h 2533186"/>
              <a:gd name="connsiteX8" fmla="*/ 2971756 w 4073116"/>
              <a:gd name="connsiteY8" fmla="*/ 646876 h 2533186"/>
              <a:gd name="connsiteX9" fmla="*/ 4073116 w 4073116"/>
              <a:gd name="connsiteY9" fmla="*/ 0 h 25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3116" h="2533186">
                <a:moveTo>
                  <a:pt x="4073116" y="0"/>
                </a:moveTo>
                <a:lnTo>
                  <a:pt x="4073116" y="2436111"/>
                </a:lnTo>
                <a:lnTo>
                  <a:pt x="3967626" y="2459755"/>
                </a:lnTo>
                <a:cubicBezTo>
                  <a:pt x="3697506" y="2508006"/>
                  <a:pt x="3419394" y="2533186"/>
                  <a:pt x="3135401" y="2533186"/>
                </a:cubicBezTo>
                <a:cubicBezTo>
                  <a:pt x="1999430" y="2533186"/>
                  <a:pt x="957556" y="2130298"/>
                  <a:pt x="144877" y="1459616"/>
                </a:cubicBezTo>
                <a:lnTo>
                  <a:pt x="238" y="1334326"/>
                </a:lnTo>
                <a:cubicBezTo>
                  <a:pt x="1089" y="1188998"/>
                  <a:pt x="-605" y="1074041"/>
                  <a:pt x="246" y="928713"/>
                </a:cubicBezTo>
                <a:cubicBezTo>
                  <a:pt x="248972" y="952236"/>
                  <a:pt x="360798" y="976810"/>
                  <a:pt x="604220" y="976810"/>
                </a:cubicBezTo>
                <a:cubicBezTo>
                  <a:pt x="1643145" y="964660"/>
                  <a:pt x="2383130" y="881805"/>
                  <a:pt x="2971756" y="646876"/>
                </a:cubicBezTo>
                <a:cubicBezTo>
                  <a:pt x="3488428" y="436311"/>
                  <a:pt x="3524625" y="415573"/>
                  <a:pt x="4073116" y="0"/>
                </a:cubicBezTo>
                <a:close/>
              </a:path>
            </a:pathLst>
          </a:custGeom>
          <a:gradFill flip="none" rotWithShape="1">
            <a:gsLst>
              <a:gs pos="0">
                <a:srgbClr val="0F426B">
                  <a:shade val="30000"/>
                  <a:satMod val="115000"/>
                </a:srgbClr>
              </a:gs>
              <a:gs pos="50000">
                <a:srgbClr val="0F426B">
                  <a:shade val="67500"/>
                  <a:satMod val="115000"/>
                </a:srgbClr>
              </a:gs>
              <a:gs pos="100000">
                <a:srgbClr val="0F426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47">
            <a:extLst>
              <a:ext uri="{FF2B5EF4-FFF2-40B4-BE49-F238E27FC236}">
                <a16:creationId xmlns:a16="http://schemas.microsoft.com/office/drawing/2014/main" id="{CF3CFAA1-572E-6341-BA73-B64025F95959}"/>
              </a:ext>
            </a:extLst>
          </p:cNvPr>
          <p:cNvSpPr/>
          <p:nvPr/>
        </p:nvSpPr>
        <p:spPr>
          <a:xfrm flipH="1">
            <a:off x="6720841" y="2598421"/>
            <a:ext cx="5472997" cy="1681186"/>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 name="connsiteX0" fmla="*/ 0 w 1468512"/>
              <a:gd name="connsiteY0" fmla="*/ 0 h 971066"/>
              <a:gd name="connsiteX1" fmla="*/ 167092 w 1468512"/>
              <a:gd name="connsiteY1" fmla="*/ 151863 h 971066"/>
              <a:gd name="connsiteX2" fmla="*/ 1402948 w 1468512"/>
              <a:gd name="connsiteY2" fmla="*/ 860884 h 971066"/>
              <a:gd name="connsiteX3" fmla="*/ 1468512 w 1468512"/>
              <a:gd name="connsiteY3" fmla="*/ 884359 h 971066"/>
              <a:gd name="connsiteX4" fmla="*/ 1426853 w 1468512"/>
              <a:gd name="connsiteY4" fmla="*/ 890097 h 971066"/>
              <a:gd name="connsiteX5" fmla="*/ 717111 w 1468512"/>
              <a:gd name="connsiteY5" fmla="*/ 971066 h 971066"/>
              <a:gd name="connsiteX6" fmla="*/ 20386 w 1468512"/>
              <a:gd name="connsiteY6" fmla="*/ 890097 h 971066"/>
              <a:gd name="connsiteX7" fmla="*/ 0 w 1468512"/>
              <a:gd name="connsiteY7" fmla="*/ 886456 h 971066"/>
              <a:gd name="connsiteX8" fmla="*/ 0 w 1468512"/>
              <a:gd name="connsiteY8" fmla="*/ 0 h 971066"/>
              <a:gd name="connsiteX0" fmla="*/ 0 w 1468512"/>
              <a:gd name="connsiteY0" fmla="*/ 0 h 971176"/>
              <a:gd name="connsiteX1" fmla="*/ 167092 w 1468512"/>
              <a:gd name="connsiteY1" fmla="*/ 151863 h 971176"/>
              <a:gd name="connsiteX2" fmla="*/ 1402948 w 1468512"/>
              <a:gd name="connsiteY2" fmla="*/ 860884 h 971176"/>
              <a:gd name="connsiteX3" fmla="*/ 1468512 w 1468512"/>
              <a:gd name="connsiteY3" fmla="*/ 884359 h 971176"/>
              <a:gd name="connsiteX4" fmla="*/ 1420345 w 1468512"/>
              <a:gd name="connsiteY4" fmla="*/ 903978 h 971176"/>
              <a:gd name="connsiteX5" fmla="*/ 717111 w 1468512"/>
              <a:gd name="connsiteY5" fmla="*/ 971066 h 971176"/>
              <a:gd name="connsiteX6" fmla="*/ 20386 w 1468512"/>
              <a:gd name="connsiteY6" fmla="*/ 890097 h 971176"/>
              <a:gd name="connsiteX7" fmla="*/ 0 w 1468512"/>
              <a:gd name="connsiteY7" fmla="*/ 886456 h 971176"/>
              <a:gd name="connsiteX8" fmla="*/ 0 w 1468512"/>
              <a:gd name="connsiteY8" fmla="*/ 0 h 971176"/>
              <a:gd name="connsiteX0" fmla="*/ 0 w 1468512"/>
              <a:gd name="connsiteY0" fmla="*/ 0 h 972195"/>
              <a:gd name="connsiteX1" fmla="*/ 167092 w 1468512"/>
              <a:gd name="connsiteY1" fmla="*/ 151863 h 972195"/>
              <a:gd name="connsiteX2" fmla="*/ 1402948 w 1468512"/>
              <a:gd name="connsiteY2" fmla="*/ 860884 h 972195"/>
              <a:gd name="connsiteX3" fmla="*/ 1468512 w 1468512"/>
              <a:gd name="connsiteY3" fmla="*/ 884359 h 972195"/>
              <a:gd name="connsiteX4" fmla="*/ 1420345 w 1468512"/>
              <a:gd name="connsiteY4" fmla="*/ 903978 h 972195"/>
              <a:gd name="connsiteX5" fmla="*/ 717111 w 1468512"/>
              <a:gd name="connsiteY5" fmla="*/ 971066 h 972195"/>
              <a:gd name="connsiteX6" fmla="*/ 19084 w 1468512"/>
              <a:gd name="connsiteY6" fmla="*/ 931742 h 972195"/>
              <a:gd name="connsiteX7" fmla="*/ 0 w 1468512"/>
              <a:gd name="connsiteY7" fmla="*/ 886456 h 972195"/>
              <a:gd name="connsiteX8" fmla="*/ 0 w 1468512"/>
              <a:gd name="connsiteY8" fmla="*/ 0 h 972195"/>
              <a:gd name="connsiteX0" fmla="*/ 1302 w 1469814"/>
              <a:gd name="connsiteY0" fmla="*/ 0 h 972195"/>
              <a:gd name="connsiteX1" fmla="*/ 168394 w 1469814"/>
              <a:gd name="connsiteY1" fmla="*/ 151863 h 972195"/>
              <a:gd name="connsiteX2" fmla="*/ 1404250 w 1469814"/>
              <a:gd name="connsiteY2" fmla="*/ 860884 h 972195"/>
              <a:gd name="connsiteX3" fmla="*/ 1469814 w 1469814"/>
              <a:gd name="connsiteY3" fmla="*/ 884359 h 972195"/>
              <a:gd name="connsiteX4" fmla="*/ 1421647 w 1469814"/>
              <a:gd name="connsiteY4" fmla="*/ 903978 h 972195"/>
              <a:gd name="connsiteX5" fmla="*/ 718413 w 1469814"/>
              <a:gd name="connsiteY5" fmla="*/ 971066 h 972195"/>
              <a:gd name="connsiteX6" fmla="*/ 20386 w 1469814"/>
              <a:gd name="connsiteY6" fmla="*/ 931742 h 972195"/>
              <a:gd name="connsiteX7" fmla="*/ 0 w 1469814"/>
              <a:gd name="connsiteY7" fmla="*/ 941982 h 972195"/>
              <a:gd name="connsiteX8" fmla="*/ 1302 w 1469814"/>
              <a:gd name="connsiteY8" fmla="*/ 0 h 972195"/>
              <a:gd name="connsiteX0" fmla="*/ 1302 w 1469814"/>
              <a:gd name="connsiteY0" fmla="*/ 0 h 971066"/>
              <a:gd name="connsiteX1" fmla="*/ 168394 w 1469814"/>
              <a:gd name="connsiteY1" fmla="*/ 151863 h 971066"/>
              <a:gd name="connsiteX2" fmla="*/ 1404250 w 1469814"/>
              <a:gd name="connsiteY2" fmla="*/ 860884 h 971066"/>
              <a:gd name="connsiteX3" fmla="*/ 1469814 w 1469814"/>
              <a:gd name="connsiteY3" fmla="*/ 884359 h 971066"/>
              <a:gd name="connsiteX4" fmla="*/ 1421647 w 1469814"/>
              <a:gd name="connsiteY4" fmla="*/ 903978 h 971066"/>
              <a:gd name="connsiteX5" fmla="*/ 718413 w 1469814"/>
              <a:gd name="connsiteY5" fmla="*/ 971066 h 971066"/>
              <a:gd name="connsiteX6" fmla="*/ 62040 w 1469814"/>
              <a:gd name="connsiteY6" fmla="*/ 948400 h 971066"/>
              <a:gd name="connsiteX7" fmla="*/ 0 w 1469814"/>
              <a:gd name="connsiteY7" fmla="*/ 941982 h 971066"/>
              <a:gd name="connsiteX8" fmla="*/ 1302 w 1469814"/>
              <a:gd name="connsiteY8" fmla="*/ 0 h 971066"/>
              <a:gd name="connsiteX0" fmla="*/ 1302 w 1480227"/>
              <a:gd name="connsiteY0" fmla="*/ 0 h 971066"/>
              <a:gd name="connsiteX1" fmla="*/ 168394 w 1480227"/>
              <a:gd name="connsiteY1" fmla="*/ 151863 h 971066"/>
              <a:gd name="connsiteX2" fmla="*/ 1404250 w 1480227"/>
              <a:gd name="connsiteY2" fmla="*/ 860884 h 971066"/>
              <a:gd name="connsiteX3" fmla="*/ 1480227 w 1480227"/>
              <a:gd name="connsiteY3" fmla="*/ 903793 h 971066"/>
              <a:gd name="connsiteX4" fmla="*/ 1421647 w 1480227"/>
              <a:gd name="connsiteY4" fmla="*/ 903978 h 971066"/>
              <a:gd name="connsiteX5" fmla="*/ 718413 w 1480227"/>
              <a:gd name="connsiteY5" fmla="*/ 971066 h 971066"/>
              <a:gd name="connsiteX6" fmla="*/ 62040 w 1480227"/>
              <a:gd name="connsiteY6" fmla="*/ 948400 h 971066"/>
              <a:gd name="connsiteX7" fmla="*/ 0 w 1480227"/>
              <a:gd name="connsiteY7" fmla="*/ 941982 h 971066"/>
              <a:gd name="connsiteX8" fmla="*/ 1302 w 1480227"/>
              <a:gd name="connsiteY8" fmla="*/ 0 h 971066"/>
              <a:gd name="connsiteX0" fmla="*/ 1302 w 1503657"/>
              <a:gd name="connsiteY0" fmla="*/ 0 h 971066"/>
              <a:gd name="connsiteX1" fmla="*/ 168394 w 1503657"/>
              <a:gd name="connsiteY1" fmla="*/ 151863 h 971066"/>
              <a:gd name="connsiteX2" fmla="*/ 1404250 w 1503657"/>
              <a:gd name="connsiteY2" fmla="*/ 860884 h 971066"/>
              <a:gd name="connsiteX3" fmla="*/ 1503657 w 1503657"/>
              <a:gd name="connsiteY3" fmla="*/ 887135 h 971066"/>
              <a:gd name="connsiteX4" fmla="*/ 1421647 w 1503657"/>
              <a:gd name="connsiteY4" fmla="*/ 903978 h 971066"/>
              <a:gd name="connsiteX5" fmla="*/ 718413 w 1503657"/>
              <a:gd name="connsiteY5" fmla="*/ 971066 h 971066"/>
              <a:gd name="connsiteX6" fmla="*/ 62040 w 1503657"/>
              <a:gd name="connsiteY6" fmla="*/ 948400 h 971066"/>
              <a:gd name="connsiteX7" fmla="*/ 0 w 1503657"/>
              <a:gd name="connsiteY7" fmla="*/ 941982 h 971066"/>
              <a:gd name="connsiteX8" fmla="*/ 1302 w 1503657"/>
              <a:gd name="connsiteY8" fmla="*/ 0 h 971066"/>
              <a:gd name="connsiteX0" fmla="*/ 1302 w 1503657"/>
              <a:gd name="connsiteY0" fmla="*/ 0 h 971398"/>
              <a:gd name="connsiteX1" fmla="*/ 168394 w 1503657"/>
              <a:gd name="connsiteY1" fmla="*/ 151863 h 971398"/>
              <a:gd name="connsiteX2" fmla="*/ 1404250 w 1503657"/>
              <a:gd name="connsiteY2" fmla="*/ 860884 h 971398"/>
              <a:gd name="connsiteX3" fmla="*/ 1503657 w 1503657"/>
              <a:gd name="connsiteY3" fmla="*/ 887135 h 971398"/>
              <a:gd name="connsiteX4" fmla="*/ 1421647 w 1503657"/>
              <a:gd name="connsiteY4" fmla="*/ 930395 h 971398"/>
              <a:gd name="connsiteX5" fmla="*/ 718413 w 1503657"/>
              <a:gd name="connsiteY5" fmla="*/ 971066 h 971398"/>
              <a:gd name="connsiteX6" fmla="*/ 62040 w 1503657"/>
              <a:gd name="connsiteY6" fmla="*/ 948400 h 971398"/>
              <a:gd name="connsiteX7" fmla="*/ 0 w 1503657"/>
              <a:gd name="connsiteY7" fmla="*/ 941982 h 971398"/>
              <a:gd name="connsiteX8" fmla="*/ 1302 w 1503657"/>
              <a:gd name="connsiteY8" fmla="*/ 0 h 971398"/>
              <a:gd name="connsiteX0" fmla="*/ 1302 w 1505753"/>
              <a:gd name="connsiteY0" fmla="*/ 0 h 971398"/>
              <a:gd name="connsiteX1" fmla="*/ 168394 w 1505753"/>
              <a:gd name="connsiteY1" fmla="*/ 151863 h 971398"/>
              <a:gd name="connsiteX2" fmla="*/ 1404250 w 1505753"/>
              <a:gd name="connsiteY2" fmla="*/ 860884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 name="connsiteX0" fmla="*/ 1302 w 1505753"/>
              <a:gd name="connsiteY0" fmla="*/ 0 h 971398"/>
              <a:gd name="connsiteX1" fmla="*/ 168394 w 1505753"/>
              <a:gd name="connsiteY1" fmla="*/ 151863 h 971398"/>
              <a:gd name="connsiteX2" fmla="*/ 1345550 w 1505753"/>
              <a:gd name="connsiteY2" fmla="*/ 847675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 name="connsiteX0" fmla="*/ 1302 w 1505753"/>
              <a:gd name="connsiteY0" fmla="*/ 0 h 971398"/>
              <a:gd name="connsiteX1" fmla="*/ 168394 w 1505753"/>
              <a:gd name="connsiteY1" fmla="*/ 151863 h 971398"/>
              <a:gd name="connsiteX2" fmla="*/ 1345550 w 1505753"/>
              <a:gd name="connsiteY2" fmla="*/ 847675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 name="connsiteX0" fmla="*/ 1302 w 1505753"/>
              <a:gd name="connsiteY0" fmla="*/ 0 h 971398"/>
              <a:gd name="connsiteX1" fmla="*/ 168394 w 1505753"/>
              <a:gd name="connsiteY1" fmla="*/ 151863 h 971398"/>
              <a:gd name="connsiteX2" fmla="*/ 1345550 w 1505753"/>
              <a:gd name="connsiteY2" fmla="*/ 847675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 name="connsiteX0" fmla="*/ 1302 w 1505753"/>
              <a:gd name="connsiteY0" fmla="*/ 0 h 971398"/>
              <a:gd name="connsiteX1" fmla="*/ 168394 w 1505753"/>
              <a:gd name="connsiteY1" fmla="*/ 151863 h 971398"/>
              <a:gd name="connsiteX2" fmla="*/ 1345550 w 1505753"/>
              <a:gd name="connsiteY2" fmla="*/ 847675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 name="connsiteX0" fmla="*/ 1302 w 1505753"/>
              <a:gd name="connsiteY0" fmla="*/ 0 h 971398"/>
              <a:gd name="connsiteX1" fmla="*/ 168394 w 1505753"/>
              <a:gd name="connsiteY1" fmla="*/ 151863 h 971398"/>
              <a:gd name="connsiteX2" fmla="*/ 1345550 w 1505753"/>
              <a:gd name="connsiteY2" fmla="*/ 847675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 name="connsiteX0" fmla="*/ 1302 w 1505753"/>
              <a:gd name="connsiteY0" fmla="*/ 0 h 971398"/>
              <a:gd name="connsiteX1" fmla="*/ 168394 w 1505753"/>
              <a:gd name="connsiteY1" fmla="*/ 151863 h 971398"/>
              <a:gd name="connsiteX2" fmla="*/ 1345550 w 1505753"/>
              <a:gd name="connsiteY2" fmla="*/ 847675 h 971398"/>
              <a:gd name="connsiteX3" fmla="*/ 1505753 w 1505753"/>
              <a:gd name="connsiteY3" fmla="*/ 909149 h 971398"/>
              <a:gd name="connsiteX4" fmla="*/ 1421647 w 1505753"/>
              <a:gd name="connsiteY4" fmla="*/ 930395 h 971398"/>
              <a:gd name="connsiteX5" fmla="*/ 718413 w 1505753"/>
              <a:gd name="connsiteY5" fmla="*/ 971066 h 971398"/>
              <a:gd name="connsiteX6" fmla="*/ 62040 w 1505753"/>
              <a:gd name="connsiteY6" fmla="*/ 948400 h 971398"/>
              <a:gd name="connsiteX7" fmla="*/ 0 w 1505753"/>
              <a:gd name="connsiteY7" fmla="*/ 941982 h 971398"/>
              <a:gd name="connsiteX8" fmla="*/ 1302 w 1505753"/>
              <a:gd name="connsiteY8" fmla="*/ 0 h 97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753" h="971398">
                <a:moveTo>
                  <a:pt x="1302" y="0"/>
                </a:moveTo>
                <a:lnTo>
                  <a:pt x="168394" y="151863"/>
                </a:lnTo>
                <a:cubicBezTo>
                  <a:pt x="533872" y="453482"/>
                  <a:pt x="1020071" y="725705"/>
                  <a:pt x="1345550" y="847675"/>
                </a:cubicBezTo>
                <a:cubicBezTo>
                  <a:pt x="1377987" y="863764"/>
                  <a:pt x="1452352" y="888658"/>
                  <a:pt x="1505753" y="909149"/>
                </a:cubicBezTo>
                <a:lnTo>
                  <a:pt x="1421647" y="930395"/>
                </a:lnTo>
                <a:cubicBezTo>
                  <a:pt x="1192350" y="965430"/>
                  <a:pt x="945014" y="968065"/>
                  <a:pt x="718413" y="971066"/>
                </a:cubicBezTo>
                <a:cubicBezTo>
                  <a:pt x="491812" y="974067"/>
                  <a:pt x="280831" y="955955"/>
                  <a:pt x="62040" y="948400"/>
                </a:cubicBezTo>
                <a:lnTo>
                  <a:pt x="0" y="941982"/>
                </a:lnTo>
                <a:lnTo>
                  <a:pt x="1302" y="0"/>
                </a:lnTo>
                <a:close/>
              </a:path>
            </a:pathLst>
          </a:cu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45">
            <a:extLst>
              <a:ext uri="{FF2B5EF4-FFF2-40B4-BE49-F238E27FC236}">
                <a16:creationId xmlns:a16="http://schemas.microsoft.com/office/drawing/2014/main" id="{CCE7784D-C7FF-554E-AF1F-BA9842E3564F}"/>
              </a:ext>
            </a:extLst>
          </p:cNvPr>
          <p:cNvSpPr/>
          <p:nvPr/>
        </p:nvSpPr>
        <p:spPr>
          <a:xfrm flipH="1">
            <a:off x="-3" y="6014918"/>
            <a:ext cx="7127912" cy="576026"/>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5168" y="210757"/>
                  <a:pt x="3397819" y="210757"/>
                </a:cubicBezTo>
                <a:cubicBezTo>
                  <a:pt x="4247941" y="210757"/>
                  <a:pt x="5080458" y="172602"/>
                  <a:pt x="5889052" y="99488"/>
                </a:cubicBezTo>
                <a:lnTo>
                  <a:pt x="6204832" y="63660"/>
                </a:lnTo>
                <a:lnTo>
                  <a:pt x="6204832" y="741992"/>
                </a:lnTo>
                <a:lnTo>
                  <a:pt x="6204831" y="741992"/>
                </a:lnTo>
                <a:lnTo>
                  <a:pt x="6204831" y="836047"/>
                </a:lnTo>
                <a:lnTo>
                  <a:pt x="2954095" y="836047"/>
                </a:lnTo>
                <a:lnTo>
                  <a:pt x="2930417" y="833175"/>
                </a:lnTo>
                <a:cubicBezTo>
                  <a:pt x="1933531" y="687458"/>
                  <a:pt x="1000874" y="426847"/>
                  <a:pt x="165022" y="731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41">
            <a:extLst>
              <a:ext uri="{FF2B5EF4-FFF2-40B4-BE49-F238E27FC236}">
                <a16:creationId xmlns:a16="http://schemas.microsoft.com/office/drawing/2014/main" id="{62163BDB-7900-1345-A0C8-10251CE59A4C}"/>
              </a:ext>
            </a:extLst>
          </p:cNvPr>
          <p:cNvSpPr/>
          <p:nvPr/>
        </p:nvSpPr>
        <p:spPr>
          <a:xfrm flipH="1">
            <a:off x="-1" y="6077470"/>
            <a:ext cx="6927926" cy="780531"/>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 name="connsiteX0" fmla="*/ 0 w 6204832"/>
              <a:gd name="connsiteY0" fmla="*/ 0 h 836047"/>
              <a:gd name="connsiteX1" fmla="*/ 304730 w 6204832"/>
              <a:gd name="connsiteY1" fmla="*/ 38149 h 836047"/>
              <a:gd name="connsiteX2" fmla="*/ 3397819 w 6204832"/>
              <a:gd name="connsiteY2" fmla="*/ 210757 h 836047"/>
              <a:gd name="connsiteX3" fmla="*/ 6204832 w 6204832"/>
              <a:gd name="connsiteY3" fmla="*/ 63660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 name="connsiteX0" fmla="*/ 0 w 6204832"/>
              <a:gd name="connsiteY0" fmla="*/ 0 h 836047"/>
              <a:gd name="connsiteX1" fmla="*/ 304730 w 6204832"/>
              <a:gd name="connsiteY1" fmla="*/ 38149 h 836047"/>
              <a:gd name="connsiteX2" fmla="*/ 3397819 w 6204832"/>
              <a:gd name="connsiteY2" fmla="*/ 210757 h 836047"/>
              <a:gd name="connsiteX3" fmla="*/ 6204832 w 6204832"/>
              <a:gd name="connsiteY3" fmla="*/ 63660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 name="connsiteX0" fmla="*/ 0 w 6204832"/>
              <a:gd name="connsiteY0" fmla="*/ 0 h 836047"/>
              <a:gd name="connsiteX1" fmla="*/ 304730 w 6204832"/>
              <a:gd name="connsiteY1" fmla="*/ 38149 h 836047"/>
              <a:gd name="connsiteX2" fmla="*/ 3397819 w 6204832"/>
              <a:gd name="connsiteY2" fmla="*/ 210757 h 836047"/>
              <a:gd name="connsiteX3" fmla="*/ 6204832 w 6204832"/>
              <a:gd name="connsiteY3" fmla="*/ 84339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 name="connsiteX0" fmla="*/ 0 w 6204832"/>
              <a:gd name="connsiteY0" fmla="*/ 0 h 836047"/>
              <a:gd name="connsiteX1" fmla="*/ 304730 w 6204832"/>
              <a:gd name="connsiteY1" fmla="*/ 38149 h 836047"/>
              <a:gd name="connsiteX2" fmla="*/ 3397819 w 6204832"/>
              <a:gd name="connsiteY2" fmla="*/ 210757 h 836047"/>
              <a:gd name="connsiteX3" fmla="*/ 6204832 w 6204832"/>
              <a:gd name="connsiteY3" fmla="*/ 84339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 name="connsiteX0" fmla="*/ 0 w 6204832"/>
              <a:gd name="connsiteY0" fmla="*/ 0 h 836047"/>
              <a:gd name="connsiteX1" fmla="*/ 304730 w 6204832"/>
              <a:gd name="connsiteY1" fmla="*/ 38149 h 836047"/>
              <a:gd name="connsiteX2" fmla="*/ 3397819 w 6204832"/>
              <a:gd name="connsiteY2" fmla="*/ 179498 h 836047"/>
              <a:gd name="connsiteX3" fmla="*/ 6204832 w 6204832"/>
              <a:gd name="connsiteY3" fmla="*/ 84339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 name="connsiteX0" fmla="*/ 0 w 6204832"/>
              <a:gd name="connsiteY0" fmla="*/ 0 h 836047"/>
              <a:gd name="connsiteX1" fmla="*/ 304730 w 6204832"/>
              <a:gd name="connsiteY1" fmla="*/ 38149 h 836047"/>
              <a:gd name="connsiteX2" fmla="*/ 3397819 w 6204832"/>
              <a:gd name="connsiteY2" fmla="*/ 179498 h 836047"/>
              <a:gd name="connsiteX3" fmla="*/ 6204832 w 6204832"/>
              <a:gd name="connsiteY3" fmla="*/ 84339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 name="connsiteX0" fmla="*/ 0 w 6204832"/>
              <a:gd name="connsiteY0" fmla="*/ 0 h 836047"/>
              <a:gd name="connsiteX1" fmla="*/ 304730 w 6204832"/>
              <a:gd name="connsiteY1" fmla="*/ 38149 h 836047"/>
              <a:gd name="connsiteX2" fmla="*/ 3315923 w 6204832"/>
              <a:gd name="connsiteY2" fmla="*/ 193490 h 836047"/>
              <a:gd name="connsiteX3" fmla="*/ 6204832 w 6204832"/>
              <a:gd name="connsiteY3" fmla="*/ 84339 h 836047"/>
              <a:gd name="connsiteX4" fmla="*/ 6204832 w 6204832"/>
              <a:gd name="connsiteY4" fmla="*/ 741992 h 836047"/>
              <a:gd name="connsiteX5" fmla="*/ 6204831 w 6204832"/>
              <a:gd name="connsiteY5" fmla="*/ 741992 h 836047"/>
              <a:gd name="connsiteX6" fmla="*/ 6204831 w 6204832"/>
              <a:gd name="connsiteY6" fmla="*/ 836047 h 836047"/>
              <a:gd name="connsiteX7" fmla="*/ 2954095 w 6204832"/>
              <a:gd name="connsiteY7" fmla="*/ 836047 h 836047"/>
              <a:gd name="connsiteX8" fmla="*/ 2930417 w 6204832"/>
              <a:gd name="connsiteY8" fmla="*/ 833175 h 836047"/>
              <a:gd name="connsiteX9" fmla="*/ 165022 w 6204832"/>
              <a:gd name="connsiteY9" fmla="*/ 73132 h 836047"/>
              <a:gd name="connsiteX10" fmla="*/ 0 w 6204832"/>
              <a:gd name="connsiteY10" fmla="*/ 0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2573" y="185792"/>
                  <a:pt x="3315923" y="193490"/>
                </a:cubicBezTo>
                <a:cubicBezTo>
                  <a:pt x="4299273" y="201188"/>
                  <a:pt x="6168843" y="128236"/>
                  <a:pt x="6204832" y="84339"/>
                </a:cubicBezTo>
                <a:lnTo>
                  <a:pt x="6204832" y="741992"/>
                </a:lnTo>
                <a:lnTo>
                  <a:pt x="6204831" y="741992"/>
                </a:lnTo>
                <a:lnTo>
                  <a:pt x="6204831" y="836047"/>
                </a:lnTo>
                <a:lnTo>
                  <a:pt x="2954095" y="836047"/>
                </a:lnTo>
                <a:lnTo>
                  <a:pt x="2930417" y="833175"/>
                </a:lnTo>
                <a:cubicBezTo>
                  <a:pt x="1933531" y="687458"/>
                  <a:pt x="1000874" y="426847"/>
                  <a:pt x="165022" y="73132"/>
                </a:cubicBezTo>
                <a:lnTo>
                  <a:pt x="0" y="0"/>
                </a:lnTo>
                <a:close/>
              </a:path>
            </a:pathLst>
          </a:custGeom>
          <a:gradFill flip="none" rotWithShape="1">
            <a:gsLst>
              <a:gs pos="0">
                <a:srgbClr val="CD1B2D">
                  <a:shade val="30000"/>
                  <a:satMod val="115000"/>
                </a:srgbClr>
              </a:gs>
              <a:gs pos="50000">
                <a:srgbClr val="CD1B2D">
                  <a:shade val="67500"/>
                  <a:satMod val="115000"/>
                </a:srgbClr>
              </a:gs>
              <a:gs pos="100000">
                <a:srgbClr val="CD1B2D">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40">
            <a:extLst>
              <a:ext uri="{FF2B5EF4-FFF2-40B4-BE49-F238E27FC236}">
                <a16:creationId xmlns:a16="http://schemas.microsoft.com/office/drawing/2014/main" id="{9FC87F00-1C61-D645-9404-00BD3BB32D8B}"/>
              </a:ext>
            </a:extLst>
          </p:cNvPr>
          <p:cNvSpPr/>
          <p:nvPr/>
        </p:nvSpPr>
        <p:spPr>
          <a:xfrm flipH="1">
            <a:off x="7164938" y="2695852"/>
            <a:ext cx="5024146" cy="1536960"/>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723619 w 1468512"/>
              <a:gd name="connsiteY4" fmla="*/ 943303 h 943303"/>
              <a:gd name="connsiteX5" fmla="*/ 20386 w 1468512"/>
              <a:gd name="connsiteY5" fmla="*/ 890097 h 943303"/>
              <a:gd name="connsiteX6" fmla="*/ 0 w 1468512"/>
              <a:gd name="connsiteY6" fmla="*/ 886456 h 943303"/>
              <a:gd name="connsiteX7" fmla="*/ 0 w 1468512"/>
              <a:gd name="connsiteY7" fmla="*/ 0 h 943303"/>
              <a:gd name="connsiteX0" fmla="*/ 0 w 1474318"/>
              <a:gd name="connsiteY0" fmla="*/ 0 h 943746"/>
              <a:gd name="connsiteX1" fmla="*/ 167092 w 1474318"/>
              <a:gd name="connsiteY1" fmla="*/ 151863 h 943746"/>
              <a:gd name="connsiteX2" fmla="*/ 1402948 w 1474318"/>
              <a:gd name="connsiteY2" fmla="*/ 860884 h 943746"/>
              <a:gd name="connsiteX3" fmla="*/ 1474318 w 1474318"/>
              <a:gd name="connsiteY3" fmla="*/ 866740 h 943746"/>
              <a:gd name="connsiteX4" fmla="*/ 723619 w 1474318"/>
              <a:gd name="connsiteY4" fmla="*/ 943303 h 943746"/>
              <a:gd name="connsiteX5" fmla="*/ 20386 w 1474318"/>
              <a:gd name="connsiteY5" fmla="*/ 890097 h 943746"/>
              <a:gd name="connsiteX6" fmla="*/ 0 w 1474318"/>
              <a:gd name="connsiteY6" fmla="*/ 886456 h 943746"/>
              <a:gd name="connsiteX7" fmla="*/ 0 w 1474318"/>
              <a:gd name="connsiteY7" fmla="*/ 0 h 943746"/>
              <a:gd name="connsiteX0" fmla="*/ 0 w 1474318"/>
              <a:gd name="connsiteY0" fmla="*/ 0 h 943746"/>
              <a:gd name="connsiteX1" fmla="*/ 167092 w 1474318"/>
              <a:gd name="connsiteY1" fmla="*/ 151863 h 943746"/>
              <a:gd name="connsiteX2" fmla="*/ 1385530 w 1474318"/>
              <a:gd name="connsiteY2" fmla="*/ 837393 h 943746"/>
              <a:gd name="connsiteX3" fmla="*/ 1474318 w 1474318"/>
              <a:gd name="connsiteY3" fmla="*/ 866740 h 943746"/>
              <a:gd name="connsiteX4" fmla="*/ 723619 w 1474318"/>
              <a:gd name="connsiteY4" fmla="*/ 943303 h 943746"/>
              <a:gd name="connsiteX5" fmla="*/ 20386 w 1474318"/>
              <a:gd name="connsiteY5" fmla="*/ 890097 h 943746"/>
              <a:gd name="connsiteX6" fmla="*/ 0 w 1474318"/>
              <a:gd name="connsiteY6" fmla="*/ 886456 h 943746"/>
              <a:gd name="connsiteX7" fmla="*/ 0 w 1474318"/>
              <a:gd name="connsiteY7" fmla="*/ 0 h 943746"/>
              <a:gd name="connsiteX0" fmla="*/ 0 w 1474318"/>
              <a:gd name="connsiteY0" fmla="*/ 0 h 943746"/>
              <a:gd name="connsiteX1" fmla="*/ 167092 w 1474318"/>
              <a:gd name="connsiteY1" fmla="*/ 151863 h 943746"/>
              <a:gd name="connsiteX2" fmla="*/ 1385530 w 1474318"/>
              <a:gd name="connsiteY2" fmla="*/ 837393 h 943746"/>
              <a:gd name="connsiteX3" fmla="*/ 1474318 w 1474318"/>
              <a:gd name="connsiteY3" fmla="*/ 866740 h 943746"/>
              <a:gd name="connsiteX4" fmla="*/ 723619 w 1474318"/>
              <a:gd name="connsiteY4" fmla="*/ 943303 h 943746"/>
              <a:gd name="connsiteX5" fmla="*/ 20386 w 1474318"/>
              <a:gd name="connsiteY5" fmla="*/ 890097 h 943746"/>
              <a:gd name="connsiteX6" fmla="*/ 0 w 1474318"/>
              <a:gd name="connsiteY6" fmla="*/ 886456 h 943746"/>
              <a:gd name="connsiteX7" fmla="*/ 0 w 1474318"/>
              <a:gd name="connsiteY7" fmla="*/ 0 h 943746"/>
              <a:gd name="connsiteX0" fmla="*/ 0 w 1474318"/>
              <a:gd name="connsiteY0" fmla="*/ 0 h 926847"/>
              <a:gd name="connsiteX1" fmla="*/ 167092 w 1474318"/>
              <a:gd name="connsiteY1" fmla="*/ 151863 h 926847"/>
              <a:gd name="connsiteX2" fmla="*/ 1385530 w 1474318"/>
              <a:gd name="connsiteY2" fmla="*/ 837393 h 926847"/>
              <a:gd name="connsiteX3" fmla="*/ 1474318 w 1474318"/>
              <a:gd name="connsiteY3" fmla="*/ 866740 h 926847"/>
              <a:gd name="connsiteX4" fmla="*/ 723619 w 1474318"/>
              <a:gd name="connsiteY4" fmla="*/ 925684 h 926847"/>
              <a:gd name="connsiteX5" fmla="*/ 20386 w 1474318"/>
              <a:gd name="connsiteY5" fmla="*/ 890097 h 926847"/>
              <a:gd name="connsiteX6" fmla="*/ 0 w 1474318"/>
              <a:gd name="connsiteY6" fmla="*/ 886456 h 926847"/>
              <a:gd name="connsiteX7" fmla="*/ 0 w 1474318"/>
              <a:gd name="connsiteY7" fmla="*/ 0 h 926847"/>
              <a:gd name="connsiteX0" fmla="*/ 0 w 1476592"/>
              <a:gd name="connsiteY0" fmla="*/ 0 h 925834"/>
              <a:gd name="connsiteX1" fmla="*/ 167092 w 1476592"/>
              <a:gd name="connsiteY1" fmla="*/ 151863 h 925834"/>
              <a:gd name="connsiteX2" fmla="*/ 1385530 w 1476592"/>
              <a:gd name="connsiteY2" fmla="*/ 837393 h 925834"/>
              <a:gd name="connsiteX3" fmla="*/ 1476592 w 1476592"/>
              <a:gd name="connsiteY3" fmla="*/ 885142 h 925834"/>
              <a:gd name="connsiteX4" fmla="*/ 723619 w 1476592"/>
              <a:gd name="connsiteY4" fmla="*/ 925684 h 925834"/>
              <a:gd name="connsiteX5" fmla="*/ 20386 w 1476592"/>
              <a:gd name="connsiteY5" fmla="*/ 890097 h 925834"/>
              <a:gd name="connsiteX6" fmla="*/ 0 w 1476592"/>
              <a:gd name="connsiteY6" fmla="*/ 886456 h 925834"/>
              <a:gd name="connsiteX7" fmla="*/ 0 w 1476592"/>
              <a:gd name="connsiteY7" fmla="*/ 0 h 925834"/>
              <a:gd name="connsiteX0" fmla="*/ 0 w 1476592"/>
              <a:gd name="connsiteY0" fmla="*/ 0 h 925834"/>
              <a:gd name="connsiteX1" fmla="*/ 167092 w 1476592"/>
              <a:gd name="connsiteY1" fmla="*/ 151863 h 925834"/>
              <a:gd name="connsiteX2" fmla="*/ 1383256 w 1476592"/>
              <a:gd name="connsiteY2" fmla="*/ 855795 h 925834"/>
              <a:gd name="connsiteX3" fmla="*/ 1476592 w 1476592"/>
              <a:gd name="connsiteY3" fmla="*/ 885142 h 925834"/>
              <a:gd name="connsiteX4" fmla="*/ 723619 w 1476592"/>
              <a:gd name="connsiteY4" fmla="*/ 925684 h 925834"/>
              <a:gd name="connsiteX5" fmla="*/ 20386 w 1476592"/>
              <a:gd name="connsiteY5" fmla="*/ 890097 h 925834"/>
              <a:gd name="connsiteX6" fmla="*/ 0 w 1476592"/>
              <a:gd name="connsiteY6" fmla="*/ 886456 h 925834"/>
              <a:gd name="connsiteX7" fmla="*/ 0 w 1476592"/>
              <a:gd name="connsiteY7" fmla="*/ 0 h 925834"/>
              <a:gd name="connsiteX0" fmla="*/ 0 w 1522072"/>
              <a:gd name="connsiteY0" fmla="*/ 0 h 926391"/>
              <a:gd name="connsiteX1" fmla="*/ 167092 w 1522072"/>
              <a:gd name="connsiteY1" fmla="*/ 151863 h 926391"/>
              <a:gd name="connsiteX2" fmla="*/ 1383256 w 1522072"/>
              <a:gd name="connsiteY2" fmla="*/ 855795 h 926391"/>
              <a:gd name="connsiteX3" fmla="*/ 1522072 w 1522072"/>
              <a:gd name="connsiteY3" fmla="*/ 890893 h 926391"/>
              <a:gd name="connsiteX4" fmla="*/ 723619 w 1522072"/>
              <a:gd name="connsiteY4" fmla="*/ 925684 h 926391"/>
              <a:gd name="connsiteX5" fmla="*/ 20386 w 1522072"/>
              <a:gd name="connsiteY5" fmla="*/ 890097 h 926391"/>
              <a:gd name="connsiteX6" fmla="*/ 0 w 1522072"/>
              <a:gd name="connsiteY6" fmla="*/ 886456 h 926391"/>
              <a:gd name="connsiteX7" fmla="*/ 0 w 1522072"/>
              <a:gd name="connsiteY7" fmla="*/ 0 h 926391"/>
              <a:gd name="connsiteX0" fmla="*/ 0 w 1458400"/>
              <a:gd name="connsiteY0" fmla="*/ 0 h 927901"/>
              <a:gd name="connsiteX1" fmla="*/ 167092 w 1458400"/>
              <a:gd name="connsiteY1" fmla="*/ 151863 h 927901"/>
              <a:gd name="connsiteX2" fmla="*/ 1383256 w 1458400"/>
              <a:gd name="connsiteY2" fmla="*/ 855795 h 927901"/>
              <a:gd name="connsiteX3" fmla="*/ 1458400 w 1458400"/>
              <a:gd name="connsiteY3" fmla="*/ 895494 h 927901"/>
              <a:gd name="connsiteX4" fmla="*/ 723619 w 1458400"/>
              <a:gd name="connsiteY4" fmla="*/ 925684 h 927901"/>
              <a:gd name="connsiteX5" fmla="*/ 20386 w 1458400"/>
              <a:gd name="connsiteY5" fmla="*/ 890097 h 927901"/>
              <a:gd name="connsiteX6" fmla="*/ 0 w 1458400"/>
              <a:gd name="connsiteY6" fmla="*/ 886456 h 927901"/>
              <a:gd name="connsiteX7" fmla="*/ 0 w 1458400"/>
              <a:gd name="connsiteY7" fmla="*/ 0 h 927901"/>
              <a:gd name="connsiteX0" fmla="*/ 0 w 1499332"/>
              <a:gd name="connsiteY0" fmla="*/ 0 h 927901"/>
              <a:gd name="connsiteX1" fmla="*/ 167092 w 1499332"/>
              <a:gd name="connsiteY1" fmla="*/ 151863 h 927901"/>
              <a:gd name="connsiteX2" fmla="*/ 1383256 w 1499332"/>
              <a:gd name="connsiteY2" fmla="*/ 855795 h 927901"/>
              <a:gd name="connsiteX3" fmla="*/ 1499332 w 1499332"/>
              <a:gd name="connsiteY3" fmla="*/ 895494 h 927901"/>
              <a:gd name="connsiteX4" fmla="*/ 723619 w 1499332"/>
              <a:gd name="connsiteY4" fmla="*/ 925684 h 927901"/>
              <a:gd name="connsiteX5" fmla="*/ 20386 w 1499332"/>
              <a:gd name="connsiteY5" fmla="*/ 890097 h 927901"/>
              <a:gd name="connsiteX6" fmla="*/ 0 w 1499332"/>
              <a:gd name="connsiteY6" fmla="*/ 886456 h 927901"/>
              <a:gd name="connsiteX7" fmla="*/ 0 w 1499332"/>
              <a:gd name="connsiteY7" fmla="*/ 0 h 9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332" h="927901">
                <a:moveTo>
                  <a:pt x="0" y="0"/>
                </a:moveTo>
                <a:lnTo>
                  <a:pt x="167092" y="151863"/>
                </a:lnTo>
                <a:cubicBezTo>
                  <a:pt x="532570" y="453482"/>
                  <a:pt x="929893" y="689796"/>
                  <a:pt x="1383256" y="855795"/>
                </a:cubicBezTo>
                <a:cubicBezTo>
                  <a:pt x="1412852" y="865577"/>
                  <a:pt x="1469736" y="885712"/>
                  <a:pt x="1499332" y="895494"/>
                </a:cubicBezTo>
                <a:cubicBezTo>
                  <a:pt x="1289741" y="938633"/>
                  <a:pt x="970110" y="926584"/>
                  <a:pt x="723619" y="925684"/>
                </a:cubicBezTo>
                <a:cubicBezTo>
                  <a:pt x="477128" y="924784"/>
                  <a:pt x="249683" y="925132"/>
                  <a:pt x="20386" y="890097"/>
                </a:cubicBezTo>
                <a:lnTo>
                  <a:pt x="0" y="886456"/>
                </a:lnTo>
                <a:lnTo>
                  <a:pt x="0" y="0"/>
                </a:lnTo>
                <a:close/>
              </a:path>
            </a:pathLst>
          </a:custGeom>
          <a:gradFill flip="none" rotWithShape="1">
            <a:gsLst>
              <a:gs pos="0">
                <a:srgbClr val="898C8D">
                  <a:shade val="30000"/>
                  <a:satMod val="115000"/>
                </a:srgbClr>
              </a:gs>
              <a:gs pos="50000">
                <a:srgbClr val="898C8D">
                  <a:shade val="67500"/>
                  <a:satMod val="115000"/>
                </a:srgbClr>
              </a:gs>
              <a:gs pos="100000">
                <a:srgbClr val="898C8D">
                  <a:shade val="100000"/>
                  <a:satMod val="115000"/>
                </a:srgbClr>
              </a:gs>
            </a:gsLst>
            <a:lin ang="270000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859627E-8126-244F-BEDB-6F9D023E945D}"/>
              </a:ext>
            </a:extLst>
          </p:cNvPr>
          <p:cNvGrpSpPr/>
          <p:nvPr/>
        </p:nvGrpSpPr>
        <p:grpSpPr>
          <a:xfrm>
            <a:off x="409575" y="4538190"/>
            <a:ext cx="10629900" cy="976234"/>
            <a:chOff x="409575" y="4239104"/>
            <a:chExt cx="10629900" cy="976234"/>
          </a:xfrm>
        </p:grpSpPr>
        <p:sp>
          <p:nvSpPr>
            <p:cNvPr id="21" name="Slide Number Placeholder 5">
              <a:extLst>
                <a:ext uri="{FF2B5EF4-FFF2-40B4-BE49-F238E27FC236}">
                  <a16:creationId xmlns:a16="http://schemas.microsoft.com/office/drawing/2014/main" id="{D542C02A-5909-234C-980D-6F64F5279423}"/>
                </a:ext>
              </a:extLst>
            </p:cNvPr>
            <p:cNvSpPr txBox="1">
              <a:spLocks/>
            </p:cNvSpPr>
            <p:nvPr/>
          </p:nvSpPr>
          <p:spPr>
            <a:xfrm>
              <a:off x="409575" y="4239104"/>
              <a:ext cx="10629900" cy="500362"/>
            </a:xfrm>
            <a:prstGeom prst="rect">
              <a:avLst/>
            </a:prstGeom>
          </p:spPr>
          <p:txBody>
            <a:bodyPr anchor="ctr"/>
            <a:lstStyle>
              <a:defPPr>
                <a:defRPr lang="en-US"/>
              </a:defPPr>
              <a:lvl1pPr marL="0" algn="l" defTabSz="914400" rtl="0" eaLnBrk="1" latinLnBrk="0" hangingPunct="1">
                <a:defRPr sz="2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effectLst>
                    <a:outerShdw blurRad="38100" dist="38100" dir="2700000" algn="tl">
                      <a:srgbClr val="000000">
                        <a:alpha val="43137"/>
                      </a:srgbClr>
                    </a:outerShdw>
                  </a:effectLst>
                  <a:ea typeface="微软雅黑" panose="020B0503020204020204" pitchFamily="34" charset="-122"/>
                </a:rPr>
                <a:t>Organic Oil Recovery</a:t>
              </a:r>
            </a:p>
          </p:txBody>
        </p:sp>
        <p:sp>
          <p:nvSpPr>
            <p:cNvPr id="22" name="Slide Number Placeholder 5">
              <a:extLst>
                <a:ext uri="{FF2B5EF4-FFF2-40B4-BE49-F238E27FC236}">
                  <a16:creationId xmlns:a16="http://schemas.microsoft.com/office/drawing/2014/main" id="{27628D28-6096-D44B-9D95-EDC147842AD9}"/>
                </a:ext>
              </a:extLst>
            </p:cNvPr>
            <p:cNvSpPr txBox="1">
              <a:spLocks/>
            </p:cNvSpPr>
            <p:nvPr/>
          </p:nvSpPr>
          <p:spPr>
            <a:xfrm>
              <a:off x="472295" y="4714976"/>
              <a:ext cx="10496841" cy="500362"/>
            </a:xfrm>
            <a:prstGeom prst="rect">
              <a:avLst/>
            </a:prstGeom>
          </p:spPr>
          <p:txBody>
            <a:bodyPr anchor="ctr"/>
            <a:lstStyle>
              <a:defPPr>
                <a:defRPr lang="en-US"/>
              </a:defPPr>
              <a:lvl1pPr marL="0" algn="l" defTabSz="914400" rtl="0" eaLnBrk="1" latinLnBrk="0" hangingPunct="1">
                <a:defRPr sz="20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effectLst>
                    <a:outerShdw blurRad="38100" dist="38100" dir="2700000" algn="tl">
                      <a:srgbClr val="000000">
                        <a:alpha val="43137"/>
                      </a:srgbClr>
                    </a:outerShdw>
                  </a:effectLst>
                  <a:ea typeface="微软雅黑" panose="020B0503020204020204" pitchFamily="34" charset="-122"/>
                </a:rPr>
                <a:t>An EOR technology trial in the Scott oil field</a:t>
              </a:r>
            </a:p>
          </p:txBody>
        </p:sp>
      </p:grpSp>
      <p:sp>
        <p:nvSpPr>
          <p:cNvPr id="23" name="文本占位符 15">
            <a:extLst>
              <a:ext uri="{FF2B5EF4-FFF2-40B4-BE49-F238E27FC236}">
                <a16:creationId xmlns:a16="http://schemas.microsoft.com/office/drawing/2014/main" id="{96E88365-3014-0349-872F-021F15E11882}"/>
              </a:ext>
            </a:extLst>
          </p:cNvPr>
          <p:cNvSpPr txBox="1">
            <a:spLocks/>
          </p:cNvSpPr>
          <p:nvPr/>
        </p:nvSpPr>
        <p:spPr>
          <a:xfrm>
            <a:off x="472295" y="6341351"/>
            <a:ext cx="2785254" cy="472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a:solidFill>
                  <a:schemeClr val="bg1"/>
                </a:solidFill>
                <a:latin typeface="Arial" panose="020B0604020202020204" pitchFamily="34" charset="0"/>
                <a:ea typeface="微软雅黑" panose="020B0503020204020204" pitchFamily="34" charset="-122"/>
                <a:cs typeface="Arial" panose="020B0604020202020204" pitchFamily="34" charset="0"/>
              </a:rPr>
              <a:t>DEVEX May 2023</a:t>
            </a:r>
            <a:endParaRPr lang="en-US" sz="2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占位符 14">
            <a:extLst>
              <a:ext uri="{FF2B5EF4-FFF2-40B4-BE49-F238E27FC236}">
                <a16:creationId xmlns:a16="http://schemas.microsoft.com/office/drawing/2014/main" id="{C48CF1C2-9166-AF4D-B415-8E155168CF9A}"/>
              </a:ext>
            </a:extLst>
          </p:cNvPr>
          <p:cNvSpPr txBox="1">
            <a:spLocks/>
          </p:cNvSpPr>
          <p:nvPr/>
        </p:nvSpPr>
        <p:spPr>
          <a:xfrm>
            <a:off x="472295" y="5512064"/>
            <a:ext cx="7705725" cy="430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zh-CN" sz="1800">
                <a:solidFill>
                  <a:schemeClr val="bg1"/>
                </a:solidFill>
                <a:latin typeface="Arial" panose="020B0604020202020204" pitchFamily="34" charset="0"/>
                <a:ea typeface="微软雅黑" panose="020B0503020204020204" pitchFamily="34" charset="-122"/>
                <a:cs typeface="Arial" panose="020B0604020202020204" pitchFamily="34" charset="0"/>
              </a:rPr>
              <a:t>Scott Field Joint Venture and Hunting Energy Services</a:t>
            </a:r>
            <a:endParaRPr lang="zh-CN" altLang="en-US" sz="1800">
              <a:solidFill>
                <a:schemeClr val="bg1"/>
              </a:solidFill>
              <a:latin typeface="Arial" panose="020B0604020202020204" pitchFamily="34" charset="0"/>
              <a:ea typeface="微软雅黑" panose="020B0503020204020204" pitchFamily="34" charset="-122"/>
              <a:cs typeface="Arial" panose="020B0604020202020204" pitchFamily="34" charset="0"/>
            </a:endParaRPr>
          </a:p>
          <a:p>
            <a:endParaRPr lang="en-US"/>
          </a:p>
        </p:txBody>
      </p:sp>
    </p:spTree>
    <p:extLst>
      <p:ext uri="{BB962C8B-B14F-4D97-AF65-F5344CB8AC3E}">
        <p14:creationId xmlns:p14="http://schemas.microsoft.com/office/powerpoint/2010/main" val="314982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F0CA12-2B5B-43F7-A603-648BBE7204B6}"/>
              </a:ext>
            </a:extLst>
          </p:cNvPr>
          <p:cNvSpPr>
            <a:spLocks noGrp="1"/>
          </p:cNvSpPr>
          <p:nvPr>
            <p:ph type="sldNum" sz="quarter" idx="4"/>
          </p:nvPr>
        </p:nvSpPr>
        <p:spPr/>
        <p:txBody>
          <a:bodyPr/>
          <a:lstStyle/>
          <a:p>
            <a:fld id="{BD570499-CBD4-451A-B79B-6B9B9C546311}" type="slidenum">
              <a:rPr lang="en-US" smtClean="0"/>
              <a:pPr/>
              <a:t>10</a:t>
            </a:fld>
            <a:endParaRPr lang="en-US"/>
          </a:p>
        </p:txBody>
      </p:sp>
      <p:sp>
        <p:nvSpPr>
          <p:cNvPr id="4" name="Title 3">
            <a:extLst>
              <a:ext uri="{FF2B5EF4-FFF2-40B4-BE49-F238E27FC236}">
                <a16:creationId xmlns:a16="http://schemas.microsoft.com/office/drawing/2014/main" id="{200DD787-EFDD-44D6-94A5-005C4DFA737C}"/>
              </a:ext>
            </a:extLst>
          </p:cNvPr>
          <p:cNvSpPr>
            <a:spLocks noGrp="1"/>
          </p:cNvSpPr>
          <p:nvPr>
            <p:ph type="title"/>
          </p:nvPr>
        </p:nvSpPr>
        <p:spPr/>
        <p:txBody>
          <a:bodyPr/>
          <a:lstStyle/>
          <a:p>
            <a:r>
              <a:rPr lang="en-GB" dirty="0">
                <a:solidFill>
                  <a:schemeClr val="tx2"/>
                </a:solidFill>
              </a:rPr>
              <a:t>J17 production well pilot results</a:t>
            </a:r>
          </a:p>
        </p:txBody>
      </p:sp>
      <p:pic>
        <p:nvPicPr>
          <p:cNvPr id="11" name="Picture 10">
            <a:extLst>
              <a:ext uri="{FF2B5EF4-FFF2-40B4-BE49-F238E27FC236}">
                <a16:creationId xmlns:a16="http://schemas.microsoft.com/office/drawing/2014/main" id="{9F39E018-6658-48B5-AFEF-24C7B2842F31}"/>
              </a:ext>
            </a:extLst>
          </p:cNvPr>
          <p:cNvPicPr>
            <a:picLocks noChangeAspect="1"/>
          </p:cNvPicPr>
          <p:nvPr/>
        </p:nvPicPr>
        <p:blipFill rotWithShape="1">
          <a:blip r:embed="rId2"/>
          <a:srcRect b="8435"/>
          <a:stretch/>
        </p:blipFill>
        <p:spPr>
          <a:xfrm>
            <a:off x="245327" y="1164852"/>
            <a:ext cx="3964562" cy="4702548"/>
          </a:xfrm>
          <a:prstGeom prst="rect">
            <a:avLst/>
          </a:prstGeom>
        </p:spPr>
      </p:pic>
      <p:sp>
        <p:nvSpPr>
          <p:cNvPr id="3" name="TextBox 2">
            <a:extLst>
              <a:ext uri="{FF2B5EF4-FFF2-40B4-BE49-F238E27FC236}">
                <a16:creationId xmlns:a16="http://schemas.microsoft.com/office/drawing/2014/main" id="{30DE59A3-3099-4CA5-9BBC-794E13361D54}"/>
              </a:ext>
            </a:extLst>
          </p:cNvPr>
          <p:cNvSpPr txBox="1"/>
          <p:nvPr/>
        </p:nvSpPr>
        <p:spPr>
          <a:xfrm>
            <a:off x="3367451" y="711323"/>
            <a:ext cx="5713424"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en-GB" b="1"/>
              <a:t>H</a:t>
            </a:r>
            <a:r>
              <a:rPr lang="en-GB" b="1" baseline="-25000"/>
              <a:t>2</a:t>
            </a:r>
            <a:r>
              <a:rPr lang="en-GB" b="1"/>
              <a:t>S reduced by 30%; Microbes increased ~ 5 fold</a:t>
            </a:r>
          </a:p>
        </p:txBody>
      </p:sp>
      <p:pic>
        <p:nvPicPr>
          <p:cNvPr id="6" name="Picture 5">
            <a:extLst>
              <a:ext uri="{FF2B5EF4-FFF2-40B4-BE49-F238E27FC236}">
                <a16:creationId xmlns:a16="http://schemas.microsoft.com/office/drawing/2014/main" id="{DEF0EE57-271F-4797-BB4B-5E269A2D86C8}"/>
              </a:ext>
            </a:extLst>
          </p:cNvPr>
          <p:cNvPicPr>
            <a:picLocks noChangeAspect="1"/>
          </p:cNvPicPr>
          <p:nvPr/>
        </p:nvPicPr>
        <p:blipFill>
          <a:blip r:embed="rId3"/>
          <a:stretch>
            <a:fillRect/>
          </a:stretch>
        </p:blipFill>
        <p:spPr>
          <a:xfrm>
            <a:off x="4542309" y="1164852"/>
            <a:ext cx="7241909" cy="2664198"/>
          </a:xfrm>
          <a:prstGeom prst="rect">
            <a:avLst/>
          </a:prstGeom>
        </p:spPr>
      </p:pic>
      <p:sp>
        <p:nvSpPr>
          <p:cNvPr id="7" name="TextBox 6">
            <a:extLst>
              <a:ext uri="{FF2B5EF4-FFF2-40B4-BE49-F238E27FC236}">
                <a16:creationId xmlns:a16="http://schemas.microsoft.com/office/drawing/2014/main" id="{2B3ED1BD-009E-4D79-A4D4-3B03835C8B24}"/>
              </a:ext>
            </a:extLst>
          </p:cNvPr>
          <p:cNvSpPr txBox="1"/>
          <p:nvPr/>
        </p:nvSpPr>
        <p:spPr>
          <a:xfrm>
            <a:off x="4552950" y="3943350"/>
            <a:ext cx="7323636" cy="2031325"/>
          </a:xfrm>
          <a:prstGeom prst="rect">
            <a:avLst/>
          </a:prstGeom>
          <a:noFill/>
        </p:spPr>
        <p:txBody>
          <a:bodyPr wrap="square" rtlCol="0">
            <a:spAutoFit/>
          </a:bodyPr>
          <a:lstStyle/>
          <a:p>
            <a:r>
              <a:rPr lang="en-GB" dirty="0">
                <a:solidFill>
                  <a:srgbClr val="000000"/>
                </a:solidFill>
              </a:rPr>
              <a:t>Elevated microbe numbers were evident in all post treatment samples.</a:t>
            </a:r>
          </a:p>
          <a:p>
            <a:r>
              <a:rPr lang="en-GB" dirty="0">
                <a:solidFill>
                  <a:srgbClr val="000000"/>
                </a:solidFill>
              </a:rPr>
              <a:t>The maximum increase was 10 fold, while the average increase was 5 fold. The microbe numbers tended to fluctuate, which is thought to be typical of a growth-death-growth cycle.</a:t>
            </a:r>
          </a:p>
          <a:p>
            <a:endParaRPr lang="en-GB" dirty="0">
              <a:solidFill>
                <a:srgbClr val="000000"/>
              </a:solidFill>
            </a:endParaRPr>
          </a:p>
          <a:p>
            <a:r>
              <a:rPr lang="en-GB" dirty="0">
                <a:solidFill>
                  <a:srgbClr val="000000"/>
                </a:solidFill>
              </a:rPr>
              <a:t>As a by-product of the OOR treatment H</a:t>
            </a:r>
            <a:r>
              <a:rPr lang="en-GB" baseline="-25000" dirty="0">
                <a:solidFill>
                  <a:srgbClr val="000000"/>
                </a:solidFill>
              </a:rPr>
              <a:t>2</a:t>
            </a:r>
            <a:r>
              <a:rPr lang="en-GB" dirty="0">
                <a:solidFill>
                  <a:srgbClr val="000000"/>
                </a:solidFill>
              </a:rPr>
              <a:t>S in the gas phase reduced by 30% and has remained at this lower level for 2 years. </a:t>
            </a:r>
          </a:p>
        </p:txBody>
      </p:sp>
    </p:spTree>
    <p:extLst>
      <p:ext uri="{BB962C8B-B14F-4D97-AF65-F5344CB8AC3E}">
        <p14:creationId xmlns:p14="http://schemas.microsoft.com/office/powerpoint/2010/main" val="328339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19D14-17FD-4044-86B2-CE2ABC2AD02F}"/>
              </a:ext>
            </a:extLst>
          </p:cNvPr>
          <p:cNvSpPr>
            <a:spLocks noGrp="1"/>
          </p:cNvSpPr>
          <p:nvPr>
            <p:ph type="sldNum" sz="quarter" idx="4"/>
          </p:nvPr>
        </p:nvSpPr>
        <p:spPr/>
        <p:txBody>
          <a:bodyPr/>
          <a:lstStyle/>
          <a:p>
            <a:fld id="{BD570499-CBD4-451A-B79B-6B9B9C546311}" type="slidenum">
              <a:rPr lang="en-US" smtClean="0"/>
              <a:pPr/>
              <a:t>11</a:t>
            </a:fld>
            <a:endParaRPr lang="en-US"/>
          </a:p>
        </p:txBody>
      </p:sp>
      <p:pic>
        <p:nvPicPr>
          <p:cNvPr id="5" name="Content Placeholder 4">
            <a:extLst>
              <a:ext uri="{FF2B5EF4-FFF2-40B4-BE49-F238E27FC236}">
                <a16:creationId xmlns:a16="http://schemas.microsoft.com/office/drawing/2014/main" id="{8769A179-B852-49FC-A692-26D53751AFF8}"/>
              </a:ext>
            </a:extLst>
          </p:cNvPr>
          <p:cNvPicPr>
            <a:picLocks noGrp="1" noChangeAspect="1"/>
          </p:cNvPicPr>
          <p:nvPr>
            <p:ph sz="half" idx="11"/>
          </p:nvPr>
        </p:nvPicPr>
        <p:blipFill>
          <a:blip r:embed="rId2"/>
          <a:stretch>
            <a:fillRect/>
          </a:stretch>
        </p:blipFill>
        <p:spPr>
          <a:xfrm>
            <a:off x="1874678" y="679759"/>
            <a:ext cx="8442643" cy="5829729"/>
          </a:xfrm>
          <a:prstGeom prst="rect">
            <a:avLst/>
          </a:prstGeom>
          <a:ln w="28575">
            <a:solidFill>
              <a:schemeClr val="tx1"/>
            </a:solidFill>
            <a:headEnd type="none" w="med" len="med"/>
            <a:tailEnd type="triangle" w="med" len="med"/>
          </a:ln>
        </p:spPr>
      </p:pic>
      <p:sp>
        <p:nvSpPr>
          <p:cNvPr id="4" name="Title 3">
            <a:extLst>
              <a:ext uri="{FF2B5EF4-FFF2-40B4-BE49-F238E27FC236}">
                <a16:creationId xmlns:a16="http://schemas.microsoft.com/office/drawing/2014/main" id="{40862BA8-EABB-4023-ADC1-45888DC6970D}"/>
              </a:ext>
            </a:extLst>
          </p:cNvPr>
          <p:cNvSpPr>
            <a:spLocks noGrp="1"/>
          </p:cNvSpPr>
          <p:nvPr>
            <p:ph type="title"/>
          </p:nvPr>
        </p:nvSpPr>
        <p:spPr/>
        <p:txBody>
          <a:bodyPr>
            <a:normAutofit/>
          </a:bodyPr>
          <a:lstStyle/>
          <a:p>
            <a:r>
              <a:rPr lang="en-GB" dirty="0">
                <a:solidFill>
                  <a:schemeClr val="tx2"/>
                </a:solidFill>
              </a:rPr>
              <a:t>Scott Field Map showing relevant well locations</a:t>
            </a:r>
          </a:p>
        </p:txBody>
      </p:sp>
      <p:sp>
        <p:nvSpPr>
          <p:cNvPr id="6" name="Callout: Bent Line 5">
            <a:extLst>
              <a:ext uri="{FF2B5EF4-FFF2-40B4-BE49-F238E27FC236}">
                <a16:creationId xmlns:a16="http://schemas.microsoft.com/office/drawing/2014/main" id="{8794E8D7-640E-480E-B853-849D235EA656}"/>
              </a:ext>
            </a:extLst>
          </p:cNvPr>
          <p:cNvSpPr/>
          <p:nvPr/>
        </p:nvSpPr>
        <p:spPr>
          <a:xfrm>
            <a:off x="4413554" y="2115111"/>
            <a:ext cx="440857" cy="250555"/>
          </a:xfrm>
          <a:prstGeom prst="borderCallout2">
            <a:avLst>
              <a:gd name="adj1" fmla="val 18750"/>
              <a:gd name="adj2" fmla="val -8333"/>
              <a:gd name="adj3" fmla="val 18750"/>
              <a:gd name="adj4" fmla="val -16667"/>
              <a:gd name="adj5" fmla="val 118952"/>
              <a:gd name="adj6" fmla="val -40000"/>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J17</a:t>
            </a:r>
          </a:p>
        </p:txBody>
      </p:sp>
      <p:sp>
        <p:nvSpPr>
          <p:cNvPr id="8" name="Callout: Bent Line with Accent Bar 7">
            <a:extLst>
              <a:ext uri="{FF2B5EF4-FFF2-40B4-BE49-F238E27FC236}">
                <a16:creationId xmlns:a16="http://schemas.microsoft.com/office/drawing/2014/main" id="{4800C8B7-C9AD-4482-AD25-A200B1E3EEC8}"/>
              </a:ext>
            </a:extLst>
          </p:cNvPr>
          <p:cNvSpPr/>
          <p:nvPr/>
        </p:nvSpPr>
        <p:spPr>
          <a:xfrm>
            <a:off x="2562240" y="3170180"/>
            <a:ext cx="510659" cy="258820"/>
          </a:xfrm>
          <a:prstGeom prst="accentCallout2">
            <a:avLst>
              <a:gd name="adj1" fmla="val 11726"/>
              <a:gd name="adj2" fmla="val 104608"/>
              <a:gd name="adj3" fmla="val 15239"/>
              <a:gd name="adj4" fmla="val 119804"/>
              <a:gd name="adj5" fmla="val 164819"/>
              <a:gd name="adj6" fmla="val 166689"/>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J40</a:t>
            </a:r>
          </a:p>
        </p:txBody>
      </p:sp>
      <p:sp>
        <p:nvSpPr>
          <p:cNvPr id="9" name="Callout: Bent Line with Accent Bar 8">
            <a:extLst>
              <a:ext uri="{FF2B5EF4-FFF2-40B4-BE49-F238E27FC236}">
                <a16:creationId xmlns:a16="http://schemas.microsoft.com/office/drawing/2014/main" id="{B8285E2D-B217-4C29-A228-22194A9468F1}"/>
              </a:ext>
            </a:extLst>
          </p:cNvPr>
          <p:cNvSpPr/>
          <p:nvPr/>
        </p:nvSpPr>
        <p:spPr>
          <a:xfrm>
            <a:off x="2131749" y="3448446"/>
            <a:ext cx="510659" cy="258820"/>
          </a:xfrm>
          <a:prstGeom prst="accentCallout2">
            <a:avLst>
              <a:gd name="adj1" fmla="val 11726"/>
              <a:gd name="adj2" fmla="val 104608"/>
              <a:gd name="adj3" fmla="val 15239"/>
              <a:gd name="adj4" fmla="val 119804"/>
              <a:gd name="adj5" fmla="val 146082"/>
              <a:gd name="adj6" fmla="val 160934"/>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J41z</a:t>
            </a:r>
          </a:p>
        </p:txBody>
      </p:sp>
      <p:sp>
        <p:nvSpPr>
          <p:cNvPr id="10" name="Callout: Bent Line 9">
            <a:extLst>
              <a:ext uri="{FF2B5EF4-FFF2-40B4-BE49-F238E27FC236}">
                <a16:creationId xmlns:a16="http://schemas.microsoft.com/office/drawing/2014/main" id="{121F9362-A955-439E-B1EC-3BF6E04E6923}"/>
              </a:ext>
            </a:extLst>
          </p:cNvPr>
          <p:cNvSpPr/>
          <p:nvPr/>
        </p:nvSpPr>
        <p:spPr>
          <a:xfrm>
            <a:off x="5667729" y="1864556"/>
            <a:ext cx="509068" cy="250555"/>
          </a:xfrm>
          <a:prstGeom prst="borderCallout2">
            <a:avLst>
              <a:gd name="adj1" fmla="val 18750"/>
              <a:gd name="adj2" fmla="val -8333"/>
              <a:gd name="adj3" fmla="val 18750"/>
              <a:gd name="adj4" fmla="val -16667"/>
              <a:gd name="adj5" fmla="val 118952"/>
              <a:gd name="adj6" fmla="val -40000"/>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J23z</a:t>
            </a:r>
          </a:p>
        </p:txBody>
      </p:sp>
    </p:spTree>
    <p:extLst>
      <p:ext uri="{BB962C8B-B14F-4D97-AF65-F5344CB8AC3E}">
        <p14:creationId xmlns:p14="http://schemas.microsoft.com/office/powerpoint/2010/main" val="337659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DA20-7B00-4B08-8007-1BC71B00036A}"/>
              </a:ext>
            </a:extLst>
          </p:cNvPr>
          <p:cNvSpPr>
            <a:spLocks noGrp="1"/>
          </p:cNvSpPr>
          <p:nvPr>
            <p:ph type="title"/>
          </p:nvPr>
        </p:nvSpPr>
        <p:spPr/>
        <p:txBody>
          <a:bodyPr>
            <a:normAutofit/>
          </a:bodyPr>
          <a:lstStyle/>
          <a:p>
            <a:r>
              <a:rPr lang="en-GB" dirty="0">
                <a:solidFill>
                  <a:schemeClr val="tx2"/>
                </a:solidFill>
              </a:rPr>
              <a:t>Injector - Producer Trial, Selection Criteria (J41z – J40)</a:t>
            </a:r>
          </a:p>
        </p:txBody>
      </p:sp>
      <p:pic>
        <p:nvPicPr>
          <p:cNvPr id="4" name="Content Placeholder 3">
            <a:extLst>
              <a:ext uri="{FF2B5EF4-FFF2-40B4-BE49-F238E27FC236}">
                <a16:creationId xmlns:a16="http://schemas.microsoft.com/office/drawing/2014/main" id="{6259E911-9258-4A3E-A6F7-E8D998E82677}"/>
              </a:ext>
            </a:extLst>
          </p:cNvPr>
          <p:cNvPicPr>
            <a:picLocks noGrp="1" noChangeAspect="1"/>
          </p:cNvPicPr>
          <p:nvPr>
            <p:ph sz="quarter" idx="11"/>
          </p:nvPr>
        </p:nvPicPr>
        <p:blipFill>
          <a:blip r:embed="rId2"/>
          <a:stretch>
            <a:fillRect/>
          </a:stretch>
        </p:blipFill>
        <p:spPr>
          <a:xfrm>
            <a:off x="3754865" y="826379"/>
            <a:ext cx="4317498" cy="5688012"/>
          </a:xfrm>
          <a:prstGeom prst="rect">
            <a:avLst/>
          </a:prstGeom>
        </p:spPr>
      </p:pic>
      <p:pic>
        <p:nvPicPr>
          <p:cNvPr id="6" name="Picture 5">
            <a:extLst>
              <a:ext uri="{FF2B5EF4-FFF2-40B4-BE49-F238E27FC236}">
                <a16:creationId xmlns:a16="http://schemas.microsoft.com/office/drawing/2014/main" id="{3A835B93-DA5D-4657-9A24-93A2F02DD34C}"/>
              </a:ext>
            </a:extLst>
          </p:cNvPr>
          <p:cNvPicPr>
            <a:picLocks noChangeAspect="1"/>
          </p:cNvPicPr>
          <p:nvPr/>
        </p:nvPicPr>
        <p:blipFill>
          <a:blip r:embed="rId3"/>
          <a:stretch>
            <a:fillRect/>
          </a:stretch>
        </p:blipFill>
        <p:spPr>
          <a:xfrm>
            <a:off x="535021" y="826379"/>
            <a:ext cx="2879546" cy="5605945"/>
          </a:xfrm>
          <a:prstGeom prst="rect">
            <a:avLst/>
          </a:prstGeom>
        </p:spPr>
      </p:pic>
      <p:sp>
        <p:nvSpPr>
          <p:cNvPr id="7" name="Freeform: Shape 6">
            <a:extLst>
              <a:ext uri="{FF2B5EF4-FFF2-40B4-BE49-F238E27FC236}">
                <a16:creationId xmlns:a16="http://schemas.microsoft.com/office/drawing/2014/main" id="{1887C602-378B-46C8-9EBE-11BFF6F8060A}"/>
              </a:ext>
            </a:extLst>
          </p:cNvPr>
          <p:cNvSpPr/>
          <p:nvPr/>
        </p:nvSpPr>
        <p:spPr>
          <a:xfrm>
            <a:off x="535022" y="2219322"/>
            <a:ext cx="7537342" cy="3629632"/>
          </a:xfrm>
          <a:custGeom>
            <a:avLst/>
            <a:gdLst>
              <a:gd name="connsiteX0" fmla="*/ 0 w 11354540"/>
              <a:gd name="connsiteY0" fmla="*/ 1127464 h 3639845"/>
              <a:gd name="connsiteX1" fmla="*/ 3045041 w 11354540"/>
              <a:gd name="connsiteY1" fmla="*/ 1127464 h 3639845"/>
              <a:gd name="connsiteX2" fmla="*/ 7066625 w 11354540"/>
              <a:gd name="connsiteY2" fmla="*/ 8878 h 3639845"/>
              <a:gd name="connsiteX3" fmla="*/ 11354540 w 11354540"/>
              <a:gd name="connsiteY3" fmla="*/ 0 h 3639845"/>
              <a:gd name="connsiteX4" fmla="*/ 11345662 w 11354540"/>
              <a:gd name="connsiteY4" fmla="*/ 2698812 h 3639845"/>
              <a:gd name="connsiteX5" fmla="*/ 7119891 w 11354540"/>
              <a:gd name="connsiteY5" fmla="*/ 2698812 h 3639845"/>
              <a:gd name="connsiteX6" fmla="*/ 3000653 w 11354540"/>
              <a:gd name="connsiteY6" fmla="*/ 3630967 h 3639845"/>
              <a:gd name="connsiteX7" fmla="*/ 177554 w 11354540"/>
              <a:gd name="connsiteY7" fmla="*/ 3639845 h 3639845"/>
              <a:gd name="connsiteX8" fmla="*/ 17755 w 11354540"/>
              <a:gd name="connsiteY8" fmla="*/ 3639845 h 3639845"/>
              <a:gd name="connsiteX9" fmla="*/ 0 w 11354540"/>
              <a:gd name="connsiteY9" fmla="*/ 1127464 h 3639845"/>
              <a:gd name="connsiteX0" fmla="*/ 0 w 11354540"/>
              <a:gd name="connsiteY0" fmla="*/ 1127464 h 3639845"/>
              <a:gd name="connsiteX1" fmla="*/ 3026188 w 11354540"/>
              <a:gd name="connsiteY1" fmla="*/ 1796767 h 3639845"/>
              <a:gd name="connsiteX2" fmla="*/ 7066625 w 11354540"/>
              <a:gd name="connsiteY2" fmla="*/ 8878 h 3639845"/>
              <a:gd name="connsiteX3" fmla="*/ 11354540 w 11354540"/>
              <a:gd name="connsiteY3" fmla="*/ 0 h 3639845"/>
              <a:gd name="connsiteX4" fmla="*/ 11345662 w 11354540"/>
              <a:gd name="connsiteY4" fmla="*/ 2698812 h 3639845"/>
              <a:gd name="connsiteX5" fmla="*/ 7119891 w 11354540"/>
              <a:gd name="connsiteY5" fmla="*/ 2698812 h 3639845"/>
              <a:gd name="connsiteX6" fmla="*/ 3000653 w 11354540"/>
              <a:gd name="connsiteY6" fmla="*/ 3630967 h 3639845"/>
              <a:gd name="connsiteX7" fmla="*/ 177554 w 11354540"/>
              <a:gd name="connsiteY7" fmla="*/ 3639845 h 3639845"/>
              <a:gd name="connsiteX8" fmla="*/ 17755 w 11354540"/>
              <a:gd name="connsiteY8" fmla="*/ 3639845 h 3639845"/>
              <a:gd name="connsiteX9" fmla="*/ 0 w 11354540"/>
              <a:gd name="connsiteY9" fmla="*/ 1127464 h 3639845"/>
              <a:gd name="connsiteX0" fmla="*/ 0 w 11345113"/>
              <a:gd name="connsiteY0" fmla="*/ 1787340 h 3639845"/>
              <a:gd name="connsiteX1" fmla="*/ 3016761 w 11345113"/>
              <a:gd name="connsiteY1" fmla="*/ 1796767 h 3639845"/>
              <a:gd name="connsiteX2" fmla="*/ 7057198 w 11345113"/>
              <a:gd name="connsiteY2" fmla="*/ 8878 h 3639845"/>
              <a:gd name="connsiteX3" fmla="*/ 11345113 w 11345113"/>
              <a:gd name="connsiteY3" fmla="*/ 0 h 3639845"/>
              <a:gd name="connsiteX4" fmla="*/ 11336235 w 11345113"/>
              <a:gd name="connsiteY4" fmla="*/ 2698812 h 3639845"/>
              <a:gd name="connsiteX5" fmla="*/ 7110464 w 11345113"/>
              <a:gd name="connsiteY5" fmla="*/ 2698812 h 3639845"/>
              <a:gd name="connsiteX6" fmla="*/ 2991226 w 11345113"/>
              <a:gd name="connsiteY6" fmla="*/ 3630967 h 3639845"/>
              <a:gd name="connsiteX7" fmla="*/ 168127 w 11345113"/>
              <a:gd name="connsiteY7" fmla="*/ 3639845 h 3639845"/>
              <a:gd name="connsiteX8" fmla="*/ 8328 w 11345113"/>
              <a:gd name="connsiteY8" fmla="*/ 3639845 h 3639845"/>
              <a:gd name="connsiteX9" fmla="*/ 0 w 11345113"/>
              <a:gd name="connsiteY9" fmla="*/ 1787340 h 363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5113" h="3639845">
                <a:moveTo>
                  <a:pt x="0" y="1787340"/>
                </a:moveTo>
                <a:lnTo>
                  <a:pt x="3016761" y="1796767"/>
                </a:lnTo>
                <a:lnTo>
                  <a:pt x="7057198" y="8878"/>
                </a:lnTo>
                <a:lnTo>
                  <a:pt x="11345113" y="0"/>
                </a:lnTo>
                <a:cubicBezTo>
                  <a:pt x="11342154" y="899604"/>
                  <a:pt x="11339194" y="1799208"/>
                  <a:pt x="11336235" y="2698812"/>
                </a:cubicBezTo>
                <a:lnTo>
                  <a:pt x="7110464" y="2698812"/>
                </a:lnTo>
                <a:lnTo>
                  <a:pt x="2991226" y="3630967"/>
                </a:lnTo>
                <a:lnTo>
                  <a:pt x="168127" y="3639845"/>
                </a:lnTo>
                <a:lnTo>
                  <a:pt x="8328" y="3639845"/>
                </a:lnTo>
                <a:lnTo>
                  <a:pt x="0" y="1787340"/>
                </a:lnTo>
                <a:close/>
              </a:path>
            </a:pathLst>
          </a:custGeom>
          <a:solidFill>
            <a:srgbClr val="F8F878">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		</a:t>
            </a:r>
          </a:p>
        </p:txBody>
      </p:sp>
      <p:cxnSp>
        <p:nvCxnSpPr>
          <p:cNvPr id="5" name="Straight Connector 4">
            <a:extLst>
              <a:ext uri="{FF2B5EF4-FFF2-40B4-BE49-F238E27FC236}">
                <a16:creationId xmlns:a16="http://schemas.microsoft.com/office/drawing/2014/main" id="{F7C261BB-246F-4BB2-831A-A86EB168564B}"/>
              </a:ext>
            </a:extLst>
          </p:cNvPr>
          <p:cNvCxnSpPr>
            <a:cxnSpLocks/>
          </p:cNvCxnSpPr>
          <p:nvPr/>
        </p:nvCxnSpPr>
        <p:spPr>
          <a:xfrm>
            <a:off x="333375" y="4638678"/>
            <a:ext cx="3081192"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C8A7BF-05D2-4A9E-A24D-6101DD1EA965}"/>
              </a:ext>
            </a:extLst>
          </p:cNvPr>
          <p:cNvSpPr txBox="1"/>
          <p:nvPr/>
        </p:nvSpPr>
        <p:spPr>
          <a:xfrm>
            <a:off x="1241679" y="4491038"/>
            <a:ext cx="2105025" cy="184666"/>
          </a:xfrm>
          <a:prstGeom prst="rect">
            <a:avLst/>
          </a:prstGeom>
          <a:noFill/>
        </p:spPr>
        <p:txBody>
          <a:bodyPr wrap="square" rtlCol="0">
            <a:spAutoFit/>
          </a:bodyPr>
          <a:lstStyle/>
          <a:p>
            <a:r>
              <a:rPr lang="en-GB" sz="600"/>
              <a:t>OWC 13007 </a:t>
            </a:r>
            <a:r>
              <a:rPr lang="en-GB" sz="600" err="1"/>
              <a:t>fttvdss</a:t>
            </a:r>
            <a:endParaRPr lang="en-GB" sz="600"/>
          </a:p>
        </p:txBody>
      </p:sp>
      <p:sp>
        <p:nvSpPr>
          <p:cNvPr id="10" name="TextBox 9">
            <a:extLst>
              <a:ext uri="{FF2B5EF4-FFF2-40B4-BE49-F238E27FC236}">
                <a16:creationId xmlns:a16="http://schemas.microsoft.com/office/drawing/2014/main" id="{EA66C3AF-2E7E-4AB9-83F2-75B94E824C26}"/>
              </a:ext>
            </a:extLst>
          </p:cNvPr>
          <p:cNvSpPr txBox="1"/>
          <p:nvPr/>
        </p:nvSpPr>
        <p:spPr>
          <a:xfrm rot="16200000">
            <a:off x="-840037" y="4615186"/>
            <a:ext cx="2218575" cy="461665"/>
          </a:xfrm>
          <a:prstGeom prst="rect">
            <a:avLst/>
          </a:prstGeom>
          <a:solidFill>
            <a:schemeClr val="bg1"/>
          </a:solidFill>
        </p:spPr>
        <p:txBody>
          <a:bodyPr wrap="square">
            <a:spAutoFit/>
          </a:bodyPr>
          <a:lstStyle/>
          <a:p>
            <a:pPr algn="ctr"/>
            <a:r>
              <a:rPr lang="en-GB" sz="800" b="1"/>
              <a:t>Lower Scott </a:t>
            </a:r>
            <a:r>
              <a:rPr lang="en-GB" sz="800"/>
              <a:t>– high quality continuous Lower Scott reservoir from J41z to J40. Water injection support is proven and rapid.</a:t>
            </a:r>
          </a:p>
        </p:txBody>
      </p:sp>
      <p:sp>
        <p:nvSpPr>
          <p:cNvPr id="12" name="TextBox 11">
            <a:extLst>
              <a:ext uri="{FF2B5EF4-FFF2-40B4-BE49-F238E27FC236}">
                <a16:creationId xmlns:a16="http://schemas.microsoft.com/office/drawing/2014/main" id="{86117479-0C49-417D-9649-206295886B67}"/>
              </a:ext>
            </a:extLst>
          </p:cNvPr>
          <p:cNvSpPr txBox="1"/>
          <p:nvPr/>
        </p:nvSpPr>
        <p:spPr>
          <a:xfrm>
            <a:off x="8167166" y="1090194"/>
            <a:ext cx="3816750" cy="4493538"/>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000000"/>
                </a:solidFill>
              </a:rPr>
              <a:t>Block I West is understood to be mostly isolated from Block I main. </a:t>
            </a:r>
          </a:p>
          <a:p>
            <a:pPr marL="742950" lvl="1" indent="-285750">
              <a:buFont typeface="Arial" panose="020B0604020202020204" pitchFamily="34" charset="0"/>
              <a:buChar char="•"/>
            </a:pPr>
            <a:r>
              <a:rPr lang="en-GB" sz="1400" dirty="0">
                <a:solidFill>
                  <a:srgbClr val="000000"/>
                </a:solidFill>
              </a:rPr>
              <a:t>The fluid properties in Block IW are different from Block I main.</a:t>
            </a:r>
          </a:p>
          <a:p>
            <a:pPr marL="742950" lvl="1" indent="-285750">
              <a:buFont typeface="Arial" panose="020B0604020202020204" pitchFamily="34" charset="0"/>
              <a:buChar char="•"/>
            </a:pPr>
            <a:r>
              <a:rPr lang="en-GB" sz="1400" dirty="0">
                <a:solidFill>
                  <a:srgbClr val="000000"/>
                </a:solidFill>
              </a:rPr>
              <a:t>J40 did not get pressure support until J41z was drilled</a:t>
            </a:r>
          </a:p>
          <a:p>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There is proven communication between J41z and J40. </a:t>
            </a:r>
          </a:p>
          <a:p>
            <a:pPr marL="742950" lvl="1" indent="-285750">
              <a:buFont typeface="Arial" panose="020B0604020202020204" pitchFamily="34" charset="0"/>
              <a:buChar char="•"/>
            </a:pPr>
            <a:r>
              <a:rPr lang="en-GB" sz="1400" dirty="0">
                <a:solidFill>
                  <a:srgbClr val="000000"/>
                </a:solidFill>
              </a:rPr>
              <a:t>The pressure wave is felt at J40 within 30 minutes of starting injection in J41z. </a:t>
            </a:r>
          </a:p>
          <a:p>
            <a:pPr marL="742950" lvl="1" indent="-285750">
              <a:buFont typeface="Arial" panose="020B0604020202020204" pitchFamily="34" charset="0"/>
              <a:buChar char="•"/>
            </a:pPr>
            <a:r>
              <a:rPr lang="en-GB" sz="1400" dirty="0">
                <a:solidFill>
                  <a:srgbClr val="000000"/>
                </a:solidFill>
              </a:rPr>
              <a:t>Tracer injected at J41z is detected at J40 within a few months.</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There are currently no other producers or injectors in Block IW that can interfere with the results of the OOR trial. </a:t>
            </a:r>
          </a:p>
        </p:txBody>
      </p:sp>
    </p:spTree>
    <p:extLst>
      <p:ext uri="{BB962C8B-B14F-4D97-AF65-F5344CB8AC3E}">
        <p14:creationId xmlns:p14="http://schemas.microsoft.com/office/powerpoint/2010/main" val="189451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201D-88C1-4846-B6CD-1EEB69E03202}"/>
              </a:ext>
            </a:extLst>
          </p:cNvPr>
          <p:cNvSpPr>
            <a:spLocks noGrp="1"/>
          </p:cNvSpPr>
          <p:nvPr>
            <p:ph type="title"/>
          </p:nvPr>
        </p:nvSpPr>
        <p:spPr/>
        <p:txBody>
          <a:bodyPr/>
          <a:lstStyle/>
          <a:p>
            <a:r>
              <a:rPr lang="en-GB" dirty="0">
                <a:solidFill>
                  <a:schemeClr val="tx2"/>
                </a:solidFill>
              </a:rPr>
              <a:t>Injector (J41z) – Producer (J40) OOR Trial Timeline</a:t>
            </a:r>
          </a:p>
        </p:txBody>
      </p:sp>
      <p:grpSp>
        <p:nvGrpSpPr>
          <p:cNvPr id="21" name="Group 20">
            <a:extLst>
              <a:ext uri="{FF2B5EF4-FFF2-40B4-BE49-F238E27FC236}">
                <a16:creationId xmlns:a16="http://schemas.microsoft.com/office/drawing/2014/main" id="{4F23A6D2-9704-40AE-962B-CA27F624DAEE}"/>
              </a:ext>
            </a:extLst>
          </p:cNvPr>
          <p:cNvGrpSpPr/>
          <p:nvPr/>
        </p:nvGrpSpPr>
        <p:grpSpPr>
          <a:xfrm>
            <a:off x="1977731" y="1796292"/>
            <a:ext cx="8113021" cy="3149786"/>
            <a:chOff x="601936" y="1053098"/>
            <a:chExt cx="8113021" cy="3149786"/>
          </a:xfrm>
        </p:grpSpPr>
        <p:sp>
          <p:nvSpPr>
            <p:cNvPr id="4" name="Freeform: Shape 3">
              <a:extLst>
                <a:ext uri="{FF2B5EF4-FFF2-40B4-BE49-F238E27FC236}">
                  <a16:creationId xmlns:a16="http://schemas.microsoft.com/office/drawing/2014/main" id="{BA7AC846-DFE9-424E-93C1-1D8D221A9247}"/>
                </a:ext>
              </a:extLst>
            </p:cNvPr>
            <p:cNvSpPr/>
            <p:nvPr/>
          </p:nvSpPr>
          <p:spPr>
            <a:xfrm>
              <a:off x="6912064"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a:solidFill>
                  <a:srgbClr val="000000"/>
                </a:solidFill>
              </a:endParaRPr>
            </a:p>
            <a:p>
              <a:pPr marL="0" lvl="0" indent="0" algn="ctr" defTabSz="666750">
                <a:lnSpc>
                  <a:spcPct val="90000"/>
                </a:lnSpc>
                <a:spcBef>
                  <a:spcPct val="0"/>
                </a:spcBef>
                <a:spcAft>
                  <a:spcPct val="35000"/>
                </a:spcAft>
                <a:buNone/>
              </a:pPr>
              <a:r>
                <a:rPr lang="en-GB" sz="1400" kern="1200">
                  <a:solidFill>
                    <a:srgbClr val="000000"/>
                  </a:solidFill>
                </a:rPr>
                <a:t>J41z injector well batch treatments</a:t>
              </a:r>
            </a:p>
          </p:txBody>
        </p:sp>
        <p:sp>
          <p:nvSpPr>
            <p:cNvPr id="6" name="Freeform: Shape 5">
              <a:extLst>
                <a:ext uri="{FF2B5EF4-FFF2-40B4-BE49-F238E27FC236}">
                  <a16:creationId xmlns:a16="http://schemas.microsoft.com/office/drawing/2014/main" id="{4FA855F0-BAAA-44DC-BDE6-E8AD45D89CD8}"/>
                </a:ext>
              </a:extLst>
            </p:cNvPr>
            <p:cNvSpPr/>
            <p:nvPr/>
          </p:nvSpPr>
          <p:spPr>
            <a:xfrm>
              <a:off x="4808688"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a:solidFill>
                  <a:srgbClr val="000000"/>
                </a:solidFill>
              </a:endParaRPr>
            </a:p>
            <a:p>
              <a:pPr marL="0" lvl="0" indent="0" algn="ctr" defTabSz="666750">
                <a:lnSpc>
                  <a:spcPct val="90000"/>
                </a:lnSpc>
                <a:spcBef>
                  <a:spcPct val="0"/>
                </a:spcBef>
                <a:spcAft>
                  <a:spcPct val="35000"/>
                </a:spcAft>
                <a:buNone/>
              </a:pPr>
              <a:r>
                <a:rPr lang="en-GB" sz="1400" kern="1200">
                  <a:solidFill>
                    <a:srgbClr val="000000"/>
                  </a:solidFill>
                </a:rPr>
                <a:t>J41z injector well batch treatments</a:t>
              </a:r>
            </a:p>
          </p:txBody>
        </p:sp>
        <p:sp>
          <p:nvSpPr>
            <p:cNvPr id="8" name="Freeform: Shape 7">
              <a:extLst>
                <a:ext uri="{FF2B5EF4-FFF2-40B4-BE49-F238E27FC236}">
                  <a16:creationId xmlns:a16="http://schemas.microsoft.com/office/drawing/2014/main" id="{044A2776-6E89-4393-B166-0A0C4C27AD19}"/>
                </a:ext>
              </a:extLst>
            </p:cNvPr>
            <p:cNvSpPr/>
            <p:nvPr/>
          </p:nvSpPr>
          <p:spPr>
            <a:xfrm>
              <a:off x="2705312"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a:solidFill>
                  <a:srgbClr val="000000"/>
                </a:solidFill>
              </a:endParaRPr>
            </a:p>
            <a:p>
              <a:pPr marL="0" lvl="0" indent="0" algn="ctr" defTabSz="666750">
                <a:lnSpc>
                  <a:spcPct val="90000"/>
                </a:lnSpc>
                <a:spcBef>
                  <a:spcPct val="0"/>
                </a:spcBef>
                <a:spcAft>
                  <a:spcPct val="35000"/>
                </a:spcAft>
                <a:buNone/>
              </a:pPr>
              <a:endParaRPr lang="en-GB" sz="1400">
                <a:solidFill>
                  <a:srgbClr val="000000"/>
                </a:solidFill>
              </a:endParaRPr>
            </a:p>
            <a:p>
              <a:pPr marL="0" lvl="0" indent="0" algn="ctr" defTabSz="666750">
                <a:lnSpc>
                  <a:spcPct val="90000"/>
                </a:lnSpc>
                <a:spcBef>
                  <a:spcPct val="0"/>
                </a:spcBef>
                <a:spcAft>
                  <a:spcPct val="35000"/>
                </a:spcAft>
                <a:buNone/>
              </a:pPr>
              <a:r>
                <a:rPr lang="en-GB" sz="1400" kern="1200">
                  <a:solidFill>
                    <a:srgbClr val="000000"/>
                  </a:solidFill>
                </a:rPr>
                <a:t>Place order for J41z (injector) nutrients. (3 batches to span 12 month period)</a:t>
              </a:r>
            </a:p>
          </p:txBody>
        </p:sp>
        <p:sp>
          <p:nvSpPr>
            <p:cNvPr id="9" name="Freeform: Shape 8">
              <a:extLst>
                <a:ext uri="{FF2B5EF4-FFF2-40B4-BE49-F238E27FC236}">
                  <a16:creationId xmlns:a16="http://schemas.microsoft.com/office/drawing/2014/main" id="{BC54C8B0-3231-409B-B6C8-7EDC5C7BC1EA}"/>
                </a:ext>
              </a:extLst>
            </p:cNvPr>
            <p:cNvSpPr/>
            <p:nvPr/>
          </p:nvSpPr>
          <p:spPr>
            <a:xfrm>
              <a:off x="601936"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dirty="0">
                <a:solidFill>
                  <a:srgbClr val="000000"/>
                </a:solidFill>
              </a:endParaRPr>
            </a:p>
            <a:p>
              <a:pPr marL="0" lvl="0" indent="0" algn="ctr" defTabSz="666750">
                <a:lnSpc>
                  <a:spcPct val="90000"/>
                </a:lnSpc>
                <a:spcBef>
                  <a:spcPct val="0"/>
                </a:spcBef>
                <a:spcAft>
                  <a:spcPct val="35000"/>
                </a:spcAft>
                <a:buNone/>
              </a:pPr>
              <a:endParaRPr lang="en-GB" sz="1400" dirty="0">
                <a:solidFill>
                  <a:srgbClr val="000000"/>
                </a:solidFill>
              </a:endParaRPr>
            </a:p>
            <a:p>
              <a:pPr marL="0" lvl="0" indent="0" algn="ctr" defTabSz="666750">
                <a:lnSpc>
                  <a:spcPct val="90000"/>
                </a:lnSpc>
                <a:spcBef>
                  <a:spcPct val="0"/>
                </a:spcBef>
                <a:spcAft>
                  <a:spcPct val="35000"/>
                </a:spcAft>
                <a:buNone/>
              </a:pPr>
              <a:r>
                <a:rPr lang="en-GB" sz="1400" kern="1200" dirty="0">
                  <a:solidFill>
                    <a:srgbClr val="000000"/>
                  </a:solidFill>
                </a:rPr>
                <a:t>J40 Production well Pilot – Identical to J17 trial (2020) (123</a:t>
              </a:r>
              <a:r>
                <a:rPr lang="en-GB" sz="1400" kern="1200" dirty="0">
                  <a:solidFill>
                    <a:srgbClr val="000000"/>
                  </a:solidFill>
                  <a:latin typeface="Arial" panose="020B0604020202020204" pitchFamily="34" charset="0"/>
                  <a:cs typeface="Arial" panose="020B0604020202020204" pitchFamily="34" charset="0"/>
                </a:rPr>
                <a:t>ºC vs 105ºC)</a:t>
              </a:r>
              <a:endParaRPr lang="en-GB" sz="1400" u="none" kern="1200" dirty="0">
                <a:solidFill>
                  <a:srgbClr val="000000"/>
                </a:solidFill>
              </a:endParaRPr>
            </a:p>
          </p:txBody>
        </p:sp>
        <p:sp>
          <p:nvSpPr>
            <p:cNvPr id="10" name="Freeform: Shape 9">
              <a:extLst>
                <a:ext uri="{FF2B5EF4-FFF2-40B4-BE49-F238E27FC236}">
                  <a16:creationId xmlns:a16="http://schemas.microsoft.com/office/drawing/2014/main" id="{61995398-F036-445F-BCEB-34F6E749BE5D}"/>
                </a:ext>
              </a:extLst>
            </p:cNvPr>
            <p:cNvSpPr/>
            <p:nvPr/>
          </p:nvSpPr>
          <p:spPr>
            <a:xfrm>
              <a:off x="752177" y="2666483"/>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To determine whether the hotter conditions in Block IW remain suitable for OOR (Mar 22)</a:t>
              </a:r>
            </a:p>
          </p:txBody>
        </p:sp>
        <p:sp>
          <p:nvSpPr>
            <p:cNvPr id="11" name="Freeform: Shape 10">
              <a:extLst>
                <a:ext uri="{FF2B5EF4-FFF2-40B4-BE49-F238E27FC236}">
                  <a16:creationId xmlns:a16="http://schemas.microsoft.com/office/drawing/2014/main" id="{85EB12AD-C28B-438C-A211-8DBBB55EE8BA}"/>
                </a:ext>
              </a:extLst>
            </p:cNvPr>
            <p:cNvSpPr/>
            <p:nvPr/>
          </p:nvSpPr>
          <p:spPr>
            <a:xfrm rot="19457599">
              <a:off x="2185026" y="2809195"/>
              <a:ext cx="740090" cy="33837"/>
            </a:xfrm>
            <a:custGeom>
              <a:avLst/>
              <a:gdLst>
                <a:gd name="connsiteX0" fmla="*/ 0 w 740090"/>
                <a:gd name="connsiteY0" fmla="*/ 16918 h 33837"/>
                <a:gd name="connsiteX1" fmla="*/ 740090 w 740090"/>
                <a:gd name="connsiteY1" fmla="*/ 16918 h 33837"/>
              </a:gdLst>
              <a:ahLst/>
              <a:cxnLst>
                <a:cxn ang="0">
                  <a:pos x="connsiteX0" y="connsiteY0"/>
                </a:cxn>
                <a:cxn ang="0">
                  <a:pos x="connsiteX1" y="connsiteY1"/>
                </a:cxn>
              </a:cxnLst>
              <a:rect l="l" t="t" r="r" b="b"/>
              <a:pathLst>
                <a:path w="740090" h="33837">
                  <a:moveTo>
                    <a:pt x="0" y="16918"/>
                  </a:moveTo>
                  <a:lnTo>
                    <a:pt x="740090" y="16918"/>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364241" tIns="-1584" rIns="364244" bIns="-158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2" name="Freeform: Shape 11">
              <a:extLst>
                <a:ext uri="{FF2B5EF4-FFF2-40B4-BE49-F238E27FC236}">
                  <a16:creationId xmlns:a16="http://schemas.microsoft.com/office/drawing/2014/main" id="{BC59BE11-399B-455A-9DF2-E7F6E1ED7868}"/>
                </a:ext>
              </a:extLst>
            </p:cNvPr>
            <p:cNvSpPr/>
            <p:nvPr/>
          </p:nvSpPr>
          <p:spPr>
            <a:xfrm>
              <a:off x="2855553" y="2234540"/>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J40 Pilot is successful. Good early indications of incremental oil.</a:t>
              </a:r>
            </a:p>
          </p:txBody>
        </p:sp>
        <p:sp>
          <p:nvSpPr>
            <p:cNvPr id="13" name="Freeform: Shape 12">
              <a:extLst>
                <a:ext uri="{FF2B5EF4-FFF2-40B4-BE49-F238E27FC236}">
                  <a16:creationId xmlns:a16="http://schemas.microsoft.com/office/drawing/2014/main" id="{3DB90195-056C-4282-8ABD-085C9A134FC7}"/>
                </a:ext>
              </a:extLst>
            </p:cNvPr>
            <p:cNvSpPr/>
            <p:nvPr/>
          </p:nvSpPr>
          <p:spPr>
            <a:xfrm>
              <a:off x="4357964" y="2593223"/>
              <a:ext cx="600964" cy="33837"/>
            </a:xfrm>
            <a:custGeom>
              <a:avLst/>
              <a:gdLst>
                <a:gd name="connsiteX0" fmla="*/ 0 w 600964"/>
                <a:gd name="connsiteY0" fmla="*/ 16918 h 33837"/>
                <a:gd name="connsiteX1" fmla="*/ 600964 w 600964"/>
                <a:gd name="connsiteY1" fmla="*/ 16918 h 33837"/>
              </a:gdLst>
              <a:ahLst/>
              <a:cxnLst>
                <a:cxn ang="0">
                  <a:pos x="connsiteX0" y="connsiteY0"/>
                </a:cxn>
                <a:cxn ang="0">
                  <a:pos x="connsiteX1" y="connsiteY1"/>
                </a:cxn>
              </a:cxnLst>
              <a:rect l="l" t="t" r="r" b="b"/>
              <a:pathLst>
                <a:path w="600964" h="33837">
                  <a:moveTo>
                    <a:pt x="0" y="16918"/>
                  </a:moveTo>
                  <a:lnTo>
                    <a:pt x="600964" y="1691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8158" tIns="1895" rIns="298158" bIns="189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4" name="Freeform: Shape 13">
              <a:extLst>
                <a:ext uri="{FF2B5EF4-FFF2-40B4-BE49-F238E27FC236}">
                  <a16:creationId xmlns:a16="http://schemas.microsoft.com/office/drawing/2014/main" id="{B7D40676-2296-4DAF-8CB7-A218563F8AF2}"/>
                </a:ext>
              </a:extLst>
            </p:cNvPr>
            <p:cNvSpPr/>
            <p:nvPr/>
          </p:nvSpPr>
          <p:spPr>
            <a:xfrm>
              <a:off x="4958929" y="2234540"/>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Perform J41z 1</a:t>
              </a:r>
              <a:r>
                <a:rPr lang="en-GB" sz="900" kern="1200" baseline="30000">
                  <a:solidFill>
                    <a:srgbClr val="000000"/>
                  </a:solidFill>
                </a:rPr>
                <a:t>st</a:t>
              </a:r>
              <a:r>
                <a:rPr lang="en-GB" sz="900" kern="1200">
                  <a:solidFill>
                    <a:srgbClr val="000000"/>
                  </a:solidFill>
                </a:rPr>
                <a:t> batch treatment in Dec 2022. Continue monitoring and data collection.</a:t>
              </a:r>
            </a:p>
          </p:txBody>
        </p:sp>
        <p:sp>
          <p:nvSpPr>
            <p:cNvPr id="15" name="Freeform: Shape 14">
              <a:extLst>
                <a:ext uri="{FF2B5EF4-FFF2-40B4-BE49-F238E27FC236}">
                  <a16:creationId xmlns:a16="http://schemas.microsoft.com/office/drawing/2014/main" id="{C6388584-0093-4638-987C-3B8DC319925E}"/>
                </a:ext>
              </a:extLst>
            </p:cNvPr>
            <p:cNvSpPr/>
            <p:nvPr/>
          </p:nvSpPr>
          <p:spPr>
            <a:xfrm>
              <a:off x="6461340" y="2593223"/>
              <a:ext cx="600964" cy="33837"/>
            </a:xfrm>
            <a:custGeom>
              <a:avLst/>
              <a:gdLst>
                <a:gd name="connsiteX0" fmla="*/ 0 w 600964"/>
                <a:gd name="connsiteY0" fmla="*/ 16918 h 33837"/>
                <a:gd name="connsiteX1" fmla="*/ 600964 w 600964"/>
                <a:gd name="connsiteY1" fmla="*/ 16918 h 33837"/>
              </a:gdLst>
              <a:ahLst/>
              <a:cxnLst>
                <a:cxn ang="0">
                  <a:pos x="connsiteX0" y="connsiteY0"/>
                </a:cxn>
                <a:cxn ang="0">
                  <a:pos x="connsiteX1" y="connsiteY1"/>
                </a:cxn>
              </a:cxnLst>
              <a:rect l="l" t="t" r="r" b="b"/>
              <a:pathLst>
                <a:path w="600964" h="33837">
                  <a:moveTo>
                    <a:pt x="0" y="16918"/>
                  </a:moveTo>
                  <a:lnTo>
                    <a:pt x="600964" y="1691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8158" tIns="1895" rIns="298158" bIns="189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6" name="Freeform: Shape 15">
              <a:extLst>
                <a:ext uri="{FF2B5EF4-FFF2-40B4-BE49-F238E27FC236}">
                  <a16:creationId xmlns:a16="http://schemas.microsoft.com/office/drawing/2014/main" id="{D296D55F-6924-4514-97A7-613D76E2DCF4}"/>
                </a:ext>
              </a:extLst>
            </p:cNvPr>
            <p:cNvSpPr/>
            <p:nvPr/>
          </p:nvSpPr>
          <p:spPr>
            <a:xfrm>
              <a:off x="7062305" y="2199120"/>
              <a:ext cx="1502411" cy="839378"/>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Perform J41z 2</a:t>
              </a:r>
              <a:r>
                <a:rPr lang="en-GB" sz="900" kern="1200" baseline="30000">
                  <a:solidFill>
                    <a:srgbClr val="000000"/>
                  </a:solidFill>
                </a:rPr>
                <a:t>nd</a:t>
              </a:r>
              <a:r>
                <a:rPr lang="en-GB" sz="900" kern="1200">
                  <a:solidFill>
                    <a:srgbClr val="000000"/>
                  </a:solidFill>
                </a:rPr>
                <a:t> and 3</a:t>
              </a:r>
              <a:r>
                <a:rPr lang="en-GB" sz="900" kern="1200" baseline="30000">
                  <a:solidFill>
                    <a:srgbClr val="000000"/>
                  </a:solidFill>
                </a:rPr>
                <a:t>rd</a:t>
              </a:r>
              <a:r>
                <a:rPr lang="en-GB" sz="900" kern="1200">
                  <a:solidFill>
                    <a:srgbClr val="000000"/>
                  </a:solidFill>
                </a:rPr>
                <a:t> batch treatments (Mar 23 &amp; June 23). Consider extending the trial into years 2 and 3. Or extend roll out to more wells.</a:t>
              </a:r>
            </a:p>
          </p:txBody>
        </p:sp>
        <p:sp>
          <p:nvSpPr>
            <p:cNvPr id="17" name="Freeform: Shape 16">
              <a:extLst>
                <a:ext uri="{FF2B5EF4-FFF2-40B4-BE49-F238E27FC236}">
                  <a16:creationId xmlns:a16="http://schemas.microsoft.com/office/drawing/2014/main" id="{824C19FC-A01C-42E3-B352-27C84B9AC646}"/>
                </a:ext>
              </a:extLst>
            </p:cNvPr>
            <p:cNvSpPr/>
            <p:nvPr/>
          </p:nvSpPr>
          <p:spPr>
            <a:xfrm rot="2142401">
              <a:off x="2185026" y="3241138"/>
              <a:ext cx="740090" cy="33837"/>
            </a:xfrm>
            <a:custGeom>
              <a:avLst/>
              <a:gdLst>
                <a:gd name="connsiteX0" fmla="*/ 0 w 740090"/>
                <a:gd name="connsiteY0" fmla="*/ 16918 h 33837"/>
                <a:gd name="connsiteX1" fmla="*/ 740090 w 740090"/>
                <a:gd name="connsiteY1" fmla="*/ 16918 h 33837"/>
              </a:gdLst>
              <a:ahLst/>
              <a:cxnLst>
                <a:cxn ang="0">
                  <a:pos x="connsiteX0" y="connsiteY0"/>
                </a:cxn>
                <a:cxn ang="0">
                  <a:pos x="connsiteX1" y="connsiteY1"/>
                </a:cxn>
              </a:cxnLst>
              <a:rect l="l" t="t" r="r" b="b"/>
              <a:pathLst>
                <a:path w="740090" h="33837">
                  <a:moveTo>
                    <a:pt x="0" y="16918"/>
                  </a:moveTo>
                  <a:lnTo>
                    <a:pt x="740090" y="16918"/>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364242" tIns="-1583" rIns="364243" bIns="-1585"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8" name="Freeform: Shape 17">
              <a:extLst>
                <a:ext uri="{FF2B5EF4-FFF2-40B4-BE49-F238E27FC236}">
                  <a16:creationId xmlns:a16="http://schemas.microsoft.com/office/drawing/2014/main" id="{B576451D-5FFD-40F7-A5FD-8F3ACD5C4B99}"/>
                </a:ext>
              </a:extLst>
            </p:cNvPr>
            <p:cNvSpPr/>
            <p:nvPr/>
          </p:nvSpPr>
          <p:spPr>
            <a:xfrm>
              <a:off x="2855553" y="3098426"/>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J40 Pilot is not successful. No production uplift.</a:t>
              </a:r>
            </a:p>
          </p:txBody>
        </p:sp>
        <p:sp>
          <p:nvSpPr>
            <p:cNvPr id="19" name="Freeform: Shape 18">
              <a:extLst>
                <a:ext uri="{FF2B5EF4-FFF2-40B4-BE49-F238E27FC236}">
                  <a16:creationId xmlns:a16="http://schemas.microsoft.com/office/drawing/2014/main" id="{0D1D71D9-0AA5-493A-ADF3-4851038E4D08}"/>
                </a:ext>
              </a:extLst>
            </p:cNvPr>
            <p:cNvSpPr/>
            <p:nvPr/>
          </p:nvSpPr>
          <p:spPr>
            <a:xfrm>
              <a:off x="4357964" y="3457110"/>
              <a:ext cx="600964" cy="33837"/>
            </a:xfrm>
            <a:custGeom>
              <a:avLst/>
              <a:gdLst>
                <a:gd name="connsiteX0" fmla="*/ 0 w 600964"/>
                <a:gd name="connsiteY0" fmla="*/ 16918 h 33837"/>
                <a:gd name="connsiteX1" fmla="*/ 600964 w 600964"/>
                <a:gd name="connsiteY1" fmla="*/ 16918 h 33837"/>
              </a:gdLst>
              <a:ahLst/>
              <a:cxnLst>
                <a:cxn ang="0">
                  <a:pos x="connsiteX0" y="connsiteY0"/>
                </a:cxn>
                <a:cxn ang="0">
                  <a:pos x="connsiteX1" y="connsiteY1"/>
                </a:cxn>
              </a:cxnLst>
              <a:rect l="l" t="t" r="r" b="b"/>
              <a:pathLst>
                <a:path w="600964" h="33837">
                  <a:moveTo>
                    <a:pt x="0" y="16918"/>
                  </a:moveTo>
                  <a:lnTo>
                    <a:pt x="600964" y="1691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8158" tIns="1895" rIns="298158" bIns="189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20" name="Freeform: Shape 19">
              <a:extLst>
                <a:ext uri="{FF2B5EF4-FFF2-40B4-BE49-F238E27FC236}">
                  <a16:creationId xmlns:a16="http://schemas.microsoft.com/office/drawing/2014/main" id="{F98BD89C-7645-46A7-977D-D34712305CD6}"/>
                </a:ext>
              </a:extLst>
            </p:cNvPr>
            <p:cNvSpPr/>
            <p:nvPr/>
          </p:nvSpPr>
          <p:spPr>
            <a:xfrm>
              <a:off x="4958929" y="3098426"/>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Do not proceed with J41z batch treatments.</a:t>
              </a:r>
            </a:p>
          </p:txBody>
        </p:sp>
      </p:grpSp>
      <p:sp>
        <p:nvSpPr>
          <p:cNvPr id="3" name="Arrow: Chevron 2">
            <a:extLst>
              <a:ext uri="{FF2B5EF4-FFF2-40B4-BE49-F238E27FC236}">
                <a16:creationId xmlns:a16="http://schemas.microsoft.com/office/drawing/2014/main" id="{45DE6968-505C-4A45-A7F6-A65824A6DB25}"/>
              </a:ext>
            </a:extLst>
          </p:cNvPr>
          <p:cNvSpPr/>
          <p:nvPr/>
        </p:nvSpPr>
        <p:spPr>
          <a:xfrm>
            <a:off x="2127971" y="1120004"/>
            <a:ext cx="1502411"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Mar 2022</a:t>
            </a:r>
          </a:p>
        </p:txBody>
      </p:sp>
      <p:sp>
        <p:nvSpPr>
          <p:cNvPr id="22" name="Arrow: Chevron 21">
            <a:extLst>
              <a:ext uri="{FF2B5EF4-FFF2-40B4-BE49-F238E27FC236}">
                <a16:creationId xmlns:a16="http://schemas.microsoft.com/office/drawing/2014/main" id="{1A36F912-891B-422A-907A-5364D23D64B0}"/>
              </a:ext>
            </a:extLst>
          </p:cNvPr>
          <p:cNvSpPr/>
          <p:nvPr/>
        </p:nvSpPr>
        <p:spPr>
          <a:xfrm>
            <a:off x="4241223" y="1118411"/>
            <a:ext cx="1502411" cy="484632"/>
          </a:xfrm>
          <a:prstGeom prst="chevron">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Sept 2022</a:t>
            </a:r>
          </a:p>
        </p:txBody>
      </p:sp>
      <p:sp>
        <p:nvSpPr>
          <p:cNvPr id="23" name="Arrow: Chevron 22">
            <a:extLst>
              <a:ext uri="{FF2B5EF4-FFF2-40B4-BE49-F238E27FC236}">
                <a16:creationId xmlns:a16="http://schemas.microsoft.com/office/drawing/2014/main" id="{937111D0-BA8B-438D-B666-5DB5089CBA6F}"/>
              </a:ext>
            </a:extLst>
          </p:cNvPr>
          <p:cNvSpPr/>
          <p:nvPr/>
        </p:nvSpPr>
        <p:spPr>
          <a:xfrm>
            <a:off x="6334723" y="1114609"/>
            <a:ext cx="1502411" cy="484632"/>
          </a:xfrm>
          <a:prstGeom prst="chevron">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Dec 2022</a:t>
            </a:r>
          </a:p>
        </p:txBody>
      </p:sp>
      <p:sp>
        <p:nvSpPr>
          <p:cNvPr id="24" name="Arrow: Chevron 23">
            <a:extLst>
              <a:ext uri="{FF2B5EF4-FFF2-40B4-BE49-F238E27FC236}">
                <a16:creationId xmlns:a16="http://schemas.microsoft.com/office/drawing/2014/main" id="{E91B6D9A-786A-4728-B9C2-61BCA49A8727}"/>
              </a:ext>
            </a:extLst>
          </p:cNvPr>
          <p:cNvSpPr/>
          <p:nvPr/>
        </p:nvSpPr>
        <p:spPr>
          <a:xfrm>
            <a:off x="8428223" y="1124174"/>
            <a:ext cx="1502411" cy="484632"/>
          </a:xfrm>
          <a:prstGeom prst="chevron">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2023+</a:t>
            </a:r>
          </a:p>
        </p:txBody>
      </p:sp>
    </p:spTree>
    <p:extLst>
      <p:ext uri="{BB962C8B-B14F-4D97-AF65-F5344CB8AC3E}">
        <p14:creationId xmlns:p14="http://schemas.microsoft.com/office/powerpoint/2010/main" val="281764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7155F5-52B2-0745-BEC9-0471B39E0954}"/>
              </a:ext>
            </a:extLst>
          </p:cNvPr>
          <p:cNvSpPr>
            <a:spLocks noGrp="1"/>
          </p:cNvSpPr>
          <p:nvPr>
            <p:ph type="sldNum" sz="quarter" idx="4"/>
          </p:nvPr>
        </p:nvSpPr>
        <p:spPr>
          <a:xfrm>
            <a:off x="9626370" y="6509488"/>
            <a:ext cx="2374041" cy="297712"/>
          </a:xfrm>
        </p:spPr>
        <p:txBody>
          <a:bodyPr/>
          <a:lstStyle/>
          <a:p>
            <a:fld id="{BD570499-CBD4-451A-B79B-6B9B9C546311}" type="slidenum">
              <a:rPr lang="en-US" smtClean="0"/>
              <a:pPr/>
              <a:t>14</a:t>
            </a:fld>
            <a:endParaRPr lang="en-US"/>
          </a:p>
        </p:txBody>
      </p:sp>
      <p:sp>
        <p:nvSpPr>
          <p:cNvPr id="7" name="Title 6">
            <a:extLst>
              <a:ext uri="{FF2B5EF4-FFF2-40B4-BE49-F238E27FC236}">
                <a16:creationId xmlns:a16="http://schemas.microsoft.com/office/drawing/2014/main" id="{E39BA83C-F392-BF4C-917A-FF56630E05FB}"/>
              </a:ext>
            </a:extLst>
          </p:cNvPr>
          <p:cNvSpPr>
            <a:spLocks noGrp="1"/>
          </p:cNvSpPr>
          <p:nvPr>
            <p:ph type="title"/>
          </p:nvPr>
        </p:nvSpPr>
        <p:spPr/>
        <p:txBody>
          <a:bodyPr/>
          <a:lstStyle/>
          <a:p>
            <a:r>
              <a:rPr lang="en-US" dirty="0">
                <a:solidFill>
                  <a:schemeClr val="tx2"/>
                </a:solidFill>
              </a:rPr>
              <a:t>J40 Production well pilot results</a:t>
            </a:r>
          </a:p>
        </p:txBody>
      </p:sp>
      <p:sp>
        <p:nvSpPr>
          <p:cNvPr id="8" name="TextBox 7">
            <a:extLst>
              <a:ext uri="{FF2B5EF4-FFF2-40B4-BE49-F238E27FC236}">
                <a16:creationId xmlns:a16="http://schemas.microsoft.com/office/drawing/2014/main" id="{397264E8-D005-4F2C-A488-E37220FD1F8C}"/>
              </a:ext>
            </a:extLst>
          </p:cNvPr>
          <p:cNvSpPr txBox="1"/>
          <p:nvPr/>
        </p:nvSpPr>
        <p:spPr>
          <a:xfrm>
            <a:off x="1713100" y="814969"/>
            <a:ext cx="8789586"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en-GB" b="1"/>
              <a:t>18% above baseline; Production uplift for 1 month; Microbes increased x3 fold</a:t>
            </a:r>
          </a:p>
        </p:txBody>
      </p:sp>
      <p:grpSp>
        <p:nvGrpSpPr>
          <p:cNvPr id="9" name="Group 8">
            <a:extLst>
              <a:ext uri="{FF2B5EF4-FFF2-40B4-BE49-F238E27FC236}">
                <a16:creationId xmlns:a16="http://schemas.microsoft.com/office/drawing/2014/main" id="{E7048D00-D5BD-40FC-A7BF-6538F302D7DD}"/>
              </a:ext>
            </a:extLst>
          </p:cNvPr>
          <p:cNvGrpSpPr/>
          <p:nvPr/>
        </p:nvGrpSpPr>
        <p:grpSpPr>
          <a:xfrm>
            <a:off x="6306968" y="1377317"/>
            <a:ext cx="2726461" cy="2989197"/>
            <a:chOff x="6451687" y="1136758"/>
            <a:chExt cx="2507118" cy="2782754"/>
          </a:xfrm>
        </p:grpSpPr>
        <p:pic>
          <p:nvPicPr>
            <p:cNvPr id="10" name="Picture 9">
              <a:extLst>
                <a:ext uri="{FF2B5EF4-FFF2-40B4-BE49-F238E27FC236}">
                  <a16:creationId xmlns:a16="http://schemas.microsoft.com/office/drawing/2014/main" id="{CB63F34B-8F85-464E-BB4B-615D4588F12C}"/>
                </a:ext>
              </a:extLst>
            </p:cNvPr>
            <p:cNvPicPr>
              <a:picLocks noChangeAspect="1"/>
            </p:cNvPicPr>
            <p:nvPr/>
          </p:nvPicPr>
          <p:blipFill>
            <a:blip r:embed="rId2"/>
            <a:stretch>
              <a:fillRect/>
            </a:stretch>
          </p:blipFill>
          <p:spPr>
            <a:xfrm>
              <a:off x="6472780" y="1136758"/>
              <a:ext cx="2486025" cy="2324100"/>
            </a:xfrm>
            <a:prstGeom prst="rect">
              <a:avLst/>
            </a:prstGeom>
          </p:spPr>
        </p:pic>
        <p:sp>
          <p:nvSpPr>
            <p:cNvPr id="11" name="TextBox 10">
              <a:extLst>
                <a:ext uri="{FF2B5EF4-FFF2-40B4-BE49-F238E27FC236}">
                  <a16:creationId xmlns:a16="http://schemas.microsoft.com/office/drawing/2014/main" id="{D46C4AAC-544E-4FF6-9CAB-F4F97F96B94B}"/>
                </a:ext>
              </a:extLst>
            </p:cNvPr>
            <p:cNvSpPr txBox="1"/>
            <p:nvPr/>
          </p:nvSpPr>
          <p:spPr>
            <a:xfrm>
              <a:off x="6451687" y="3403775"/>
              <a:ext cx="2486024" cy="515737"/>
            </a:xfrm>
            <a:prstGeom prst="rect">
              <a:avLst/>
            </a:prstGeom>
            <a:noFill/>
          </p:spPr>
          <p:txBody>
            <a:bodyPr wrap="square" rtlCol="0">
              <a:spAutoFit/>
            </a:bodyPr>
            <a:lstStyle/>
            <a:p>
              <a:pPr algn="ctr"/>
              <a:r>
                <a:rPr lang="en-GB" sz="1000" dirty="0">
                  <a:solidFill>
                    <a:srgbClr val="000000"/>
                  </a:solidFill>
                </a:rPr>
                <a:t>Microscope imaging pre OOR treatment and post SISQZ. Control to see what and how many microbes were present</a:t>
              </a:r>
            </a:p>
          </p:txBody>
        </p:sp>
      </p:grpSp>
      <p:grpSp>
        <p:nvGrpSpPr>
          <p:cNvPr id="13" name="Group 12">
            <a:extLst>
              <a:ext uri="{FF2B5EF4-FFF2-40B4-BE49-F238E27FC236}">
                <a16:creationId xmlns:a16="http://schemas.microsoft.com/office/drawing/2014/main" id="{823E20AB-76FB-4DCA-9A20-C687D4BAC23D}"/>
              </a:ext>
            </a:extLst>
          </p:cNvPr>
          <p:cNvGrpSpPr/>
          <p:nvPr/>
        </p:nvGrpSpPr>
        <p:grpSpPr>
          <a:xfrm>
            <a:off x="9033430" y="1328140"/>
            <a:ext cx="2781851" cy="3190011"/>
            <a:chOff x="9118584" y="3162636"/>
            <a:chExt cx="2607247" cy="3046685"/>
          </a:xfrm>
        </p:grpSpPr>
        <p:pic>
          <p:nvPicPr>
            <p:cNvPr id="14" name="Picture 13">
              <a:extLst>
                <a:ext uri="{FF2B5EF4-FFF2-40B4-BE49-F238E27FC236}">
                  <a16:creationId xmlns:a16="http://schemas.microsoft.com/office/drawing/2014/main" id="{49851D32-C573-4DEC-9FAD-D9B6C0359A8C}"/>
                </a:ext>
              </a:extLst>
            </p:cNvPr>
            <p:cNvPicPr>
              <a:picLocks noChangeAspect="1"/>
            </p:cNvPicPr>
            <p:nvPr/>
          </p:nvPicPr>
          <p:blipFill>
            <a:blip r:embed="rId3"/>
            <a:stretch>
              <a:fillRect/>
            </a:stretch>
          </p:blipFill>
          <p:spPr>
            <a:xfrm>
              <a:off x="9225457" y="3162636"/>
              <a:ext cx="2255358" cy="2481702"/>
            </a:xfrm>
            <a:prstGeom prst="rect">
              <a:avLst/>
            </a:prstGeom>
          </p:spPr>
        </p:pic>
        <p:sp>
          <p:nvSpPr>
            <p:cNvPr id="15" name="TextBox 14">
              <a:extLst>
                <a:ext uri="{FF2B5EF4-FFF2-40B4-BE49-F238E27FC236}">
                  <a16:creationId xmlns:a16="http://schemas.microsoft.com/office/drawing/2014/main" id="{CF650D7C-8B32-468A-BD44-B295CE9BB355}"/>
                </a:ext>
              </a:extLst>
            </p:cNvPr>
            <p:cNvSpPr txBox="1"/>
            <p:nvPr/>
          </p:nvSpPr>
          <p:spPr>
            <a:xfrm>
              <a:off x="9118584" y="5533240"/>
              <a:ext cx="2607247" cy="676081"/>
            </a:xfrm>
            <a:prstGeom prst="rect">
              <a:avLst/>
            </a:prstGeom>
            <a:noFill/>
          </p:spPr>
          <p:txBody>
            <a:bodyPr wrap="square" rtlCol="0">
              <a:spAutoFit/>
            </a:bodyPr>
            <a:lstStyle/>
            <a:p>
              <a:pPr algn="ctr"/>
              <a:r>
                <a:rPr lang="en-GB" sz="1000" dirty="0">
                  <a:solidFill>
                    <a:srgbClr val="000000"/>
                  </a:solidFill>
                </a:rPr>
                <a:t>Image from sample#2 taken 6h after the well was restarted post OOR treatment. It shows an increase in microbes (Rods blue arrow and Cocci blue arrow)</a:t>
              </a:r>
            </a:p>
          </p:txBody>
        </p:sp>
      </p:grpSp>
      <p:pic>
        <p:nvPicPr>
          <p:cNvPr id="16" name="Picture 15">
            <a:extLst>
              <a:ext uri="{FF2B5EF4-FFF2-40B4-BE49-F238E27FC236}">
                <a16:creationId xmlns:a16="http://schemas.microsoft.com/office/drawing/2014/main" id="{089D9863-69CB-462D-8C92-054D028889B6}"/>
              </a:ext>
            </a:extLst>
          </p:cNvPr>
          <p:cNvPicPr>
            <a:picLocks noChangeAspect="1"/>
          </p:cNvPicPr>
          <p:nvPr/>
        </p:nvPicPr>
        <p:blipFill>
          <a:blip r:embed="rId4"/>
          <a:stretch>
            <a:fillRect/>
          </a:stretch>
        </p:blipFill>
        <p:spPr>
          <a:xfrm>
            <a:off x="6579870" y="4551452"/>
            <a:ext cx="4861343" cy="1814197"/>
          </a:xfrm>
          <a:prstGeom prst="rect">
            <a:avLst/>
          </a:prstGeom>
        </p:spPr>
      </p:pic>
      <p:pic>
        <p:nvPicPr>
          <p:cNvPr id="2" name="Picture 1">
            <a:extLst>
              <a:ext uri="{FF2B5EF4-FFF2-40B4-BE49-F238E27FC236}">
                <a16:creationId xmlns:a16="http://schemas.microsoft.com/office/drawing/2014/main" id="{F163E008-E5FE-4F88-BF66-6C1842138803}"/>
              </a:ext>
            </a:extLst>
          </p:cNvPr>
          <p:cNvPicPr>
            <a:picLocks noChangeAspect="1"/>
          </p:cNvPicPr>
          <p:nvPr/>
        </p:nvPicPr>
        <p:blipFill>
          <a:blip r:embed="rId5"/>
          <a:stretch>
            <a:fillRect/>
          </a:stretch>
        </p:blipFill>
        <p:spPr>
          <a:xfrm>
            <a:off x="315595" y="1453517"/>
            <a:ext cx="5850673" cy="3712752"/>
          </a:xfrm>
          <a:prstGeom prst="rect">
            <a:avLst/>
          </a:prstGeom>
        </p:spPr>
      </p:pic>
      <p:sp>
        <p:nvSpPr>
          <p:cNvPr id="6" name="Rectangle 5">
            <a:extLst>
              <a:ext uri="{FF2B5EF4-FFF2-40B4-BE49-F238E27FC236}">
                <a16:creationId xmlns:a16="http://schemas.microsoft.com/office/drawing/2014/main" id="{A1B59408-BBF0-48D8-A3B9-802C45AC3450}"/>
              </a:ext>
            </a:extLst>
          </p:cNvPr>
          <p:cNvSpPr/>
          <p:nvPr/>
        </p:nvSpPr>
        <p:spPr>
          <a:xfrm>
            <a:off x="3300278" y="2038350"/>
            <a:ext cx="333375" cy="2686050"/>
          </a:xfrm>
          <a:prstGeom prst="rect">
            <a:avLst/>
          </a:prstGeom>
          <a:solidFill>
            <a:schemeClr val="accent2">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en-GB">
                <a:solidFill>
                  <a:srgbClr val="000000"/>
                </a:solidFill>
              </a:rPr>
              <a:t>    OOR deployment</a:t>
            </a:r>
          </a:p>
        </p:txBody>
      </p:sp>
      <p:sp>
        <p:nvSpPr>
          <p:cNvPr id="5" name="Arrow: Up-Down 4">
            <a:extLst>
              <a:ext uri="{FF2B5EF4-FFF2-40B4-BE49-F238E27FC236}">
                <a16:creationId xmlns:a16="http://schemas.microsoft.com/office/drawing/2014/main" id="{6E5032E7-40BC-42D3-B2E7-79A865478B4C}"/>
              </a:ext>
            </a:extLst>
          </p:cNvPr>
          <p:cNvSpPr/>
          <p:nvPr/>
        </p:nvSpPr>
        <p:spPr>
          <a:xfrm rot="5400000">
            <a:off x="3114674" y="2569289"/>
            <a:ext cx="314325" cy="3514726"/>
          </a:xfrm>
          <a:prstGeom prst="upDownArrow">
            <a:avLst/>
          </a:prstGeom>
          <a:solidFill>
            <a:srgbClr val="4573C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a:t>Stable water injection</a:t>
            </a:r>
          </a:p>
        </p:txBody>
      </p:sp>
    </p:spTree>
    <p:extLst>
      <p:ext uri="{BB962C8B-B14F-4D97-AF65-F5344CB8AC3E}">
        <p14:creationId xmlns:p14="http://schemas.microsoft.com/office/powerpoint/2010/main" val="64431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201D-88C1-4846-B6CD-1EEB69E03202}"/>
              </a:ext>
            </a:extLst>
          </p:cNvPr>
          <p:cNvSpPr>
            <a:spLocks noGrp="1"/>
          </p:cNvSpPr>
          <p:nvPr>
            <p:ph type="title"/>
          </p:nvPr>
        </p:nvSpPr>
        <p:spPr/>
        <p:txBody>
          <a:bodyPr/>
          <a:lstStyle/>
          <a:p>
            <a:r>
              <a:rPr lang="en-GB" dirty="0">
                <a:solidFill>
                  <a:schemeClr val="tx2"/>
                </a:solidFill>
              </a:rPr>
              <a:t>Injector (J41z) – Producer (J40) OOR Trial Timeline</a:t>
            </a:r>
          </a:p>
        </p:txBody>
      </p:sp>
      <p:grpSp>
        <p:nvGrpSpPr>
          <p:cNvPr id="21" name="Group 20">
            <a:extLst>
              <a:ext uri="{FF2B5EF4-FFF2-40B4-BE49-F238E27FC236}">
                <a16:creationId xmlns:a16="http://schemas.microsoft.com/office/drawing/2014/main" id="{4F23A6D2-9704-40AE-962B-CA27F624DAEE}"/>
              </a:ext>
            </a:extLst>
          </p:cNvPr>
          <p:cNvGrpSpPr/>
          <p:nvPr/>
        </p:nvGrpSpPr>
        <p:grpSpPr>
          <a:xfrm>
            <a:off x="1977731" y="1796292"/>
            <a:ext cx="8113021" cy="3149786"/>
            <a:chOff x="601936" y="1053098"/>
            <a:chExt cx="8113021" cy="3149786"/>
          </a:xfrm>
        </p:grpSpPr>
        <p:sp>
          <p:nvSpPr>
            <p:cNvPr id="4" name="Freeform: Shape 3">
              <a:extLst>
                <a:ext uri="{FF2B5EF4-FFF2-40B4-BE49-F238E27FC236}">
                  <a16:creationId xmlns:a16="http://schemas.microsoft.com/office/drawing/2014/main" id="{BA7AC846-DFE9-424E-93C1-1D8D221A9247}"/>
                </a:ext>
              </a:extLst>
            </p:cNvPr>
            <p:cNvSpPr/>
            <p:nvPr/>
          </p:nvSpPr>
          <p:spPr>
            <a:xfrm>
              <a:off x="6912064"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a:solidFill>
                  <a:srgbClr val="000000"/>
                </a:solidFill>
              </a:endParaRPr>
            </a:p>
            <a:p>
              <a:pPr marL="0" lvl="0" indent="0" algn="ctr" defTabSz="666750">
                <a:lnSpc>
                  <a:spcPct val="90000"/>
                </a:lnSpc>
                <a:spcBef>
                  <a:spcPct val="0"/>
                </a:spcBef>
                <a:spcAft>
                  <a:spcPct val="35000"/>
                </a:spcAft>
                <a:buNone/>
              </a:pPr>
              <a:r>
                <a:rPr lang="en-GB" sz="1400" kern="1200">
                  <a:solidFill>
                    <a:srgbClr val="000000"/>
                  </a:solidFill>
                </a:rPr>
                <a:t>J41z injector well batch treatments</a:t>
              </a:r>
            </a:p>
          </p:txBody>
        </p:sp>
        <p:sp>
          <p:nvSpPr>
            <p:cNvPr id="6" name="Freeform: Shape 5">
              <a:extLst>
                <a:ext uri="{FF2B5EF4-FFF2-40B4-BE49-F238E27FC236}">
                  <a16:creationId xmlns:a16="http://schemas.microsoft.com/office/drawing/2014/main" id="{4FA855F0-BAAA-44DC-BDE6-E8AD45D89CD8}"/>
                </a:ext>
              </a:extLst>
            </p:cNvPr>
            <p:cNvSpPr/>
            <p:nvPr/>
          </p:nvSpPr>
          <p:spPr>
            <a:xfrm>
              <a:off x="4808688"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a:solidFill>
                  <a:srgbClr val="000000"/>
                </a:solidFill>
              </a:endParaRPr>
            </a:p>
            <a:p>
              <a:pPr marL="0" lvl="0" indent="0" algn="ctr" defTabSz="666750">
                <a:lnSpc>
                  <a:spcPct val="90000"/>
                </a:lnSpc>
                <a:spcBef>
                  <a:spcPct val="0"/>
                </a:spcBef>
                <a:spcAft>
                  <a:spcPct val="35000"/>
                </a:spcAft>
                <a:buNone/>
              </a:pPr>
              <a:r>
                <a:rPr lang="en-GB" sz="1400" kern="1200">
                  <a:solidFill>
                    <a:srgbClr val="000000"/>
                  </a:solidFill>
                </a:rPr>
                <a:t>J41z injector well batch treatments</a:t>
              </a:r>
            </a:p>
          </p:txBody>
        </p:sp>
        <p:sp>
          <p:nvSpPr>
            <p:cNvPr id="8" name="Freeform: Shape 7">
              <a:extLst>
                <a:ext uri="{FF2B5EF4-FFF2-40B4-BE49-F238E27FC236}">
                  <a16:creationId xmlns:a16="http://schemas.microsoft.com/office/drawing/2014/main" id="{044A2776-6E89-4393-B166-0A0C4C27AD19}"/>
                </a:ext>
              </a:extLst>
            </p:cNvPr>
            <p:cNvSpPr/>
            <p:nvPr/>
          </p:nvSpPr>
          <p:spPr>
            <a:xfrm>
              <a:off x="2705312"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a:solidFill>
                  <a:srgbClr val="000000"/>
                </a:solidFill>
              </a:endParaRPr>
            </a:p>
            <a:p>
              <a:pPr marL="0" lvl="0" indent="0" algn="ctr" defTabSz="666750">
                <a:lnSpc>
                  <a:spcPct val="90000"/>
                </a:lnSpc>
                <a:spcBef>
                  <a:spcPct val="0"/>
                </a:spcBef>
                <a:spcAft>
                  <a:spcPct val="35000"/>
                </a:spcAft>
                <a:buNone/>
              </a:pPr>
              <a:endParaRPr lang="en-GB" sz="1400">
                <a:solidFill>
                  <a:srgbClr val="000000"/>
                </a:solidFill>
              </a:endParaRPr>
            </a:p>
            <a:p>
              <a:pPr marL="0" lvl="0" indent="0" algn="ctr" defTabSz="666750">
                <a:lnSpc>
                  <a:spcPct val="90000"/>
                </a:lnSpc>
                <a:spcBef>
                  <a:spcPct val="0"/>
                </a:spcBef>
                <a:spcAft>
                  <a:spcPct val="35000"/>
                </a:spcAft>
                <a:buNone/>
              </a:pPr>
              <a:r>
                <a:rPr lang="en-GB" sz="1400" kern="1200">
                  <a:solidFill>
                    <a:srgbClr val="000000"/>
                  </a:solidFill>
                </a:rPr>
                <a:t>Place order for J41z (injector) nutrients. (3 batches to span 12 month period)</a:t>
              </a:r>
            </a:p>
          </p:txBody>
        </p:sp>
        <p:sp>
          <p:nvSpPr>
            <p:cNvPr id="9" name="Freeform: Shape 8">
              <a:extLst>
                <a:ext uri="{FF2B5EF4-FFF2-40B4-BE49-F238E27FC236}">
                  <a16:creationId xmlns:a16="http://schemas.microsoft.com/office/drawing/2014/main" id="{BC54C8B0-3231-409B-B6C8-7EDC5C7BC1EA}"/>
                </a:ext>
              </a:extLst>
            </p:cNvPr>
            <p:cNvSpPr/>
            <p:nvPr/>
          </p:nvSpPr>
          <p:spPr>
            <a:xfrm>
              <a:off x="601936" y="1053098"/>
              <a:ext cx="1802893" cy="3149786"/>
            </a:xfrm>
            <a:custGeom>
              <a:avLst/>
              <a:gdLst>
                <a:gd name="connsiteX0" fmla="*/ 0 w 1802893"/>
                <a:gd name="connsiteY0" fmla="*/ 180289 h 3996024"/>
                <a:gd name="connsiteX1" fmla="*/ 180289 w 1802893"/>
                <a:gd name="connsiteY1" fmla="*/ 0 h 3996024"/>
                <a:gd name="connsiteX2" fmla="*/ 1622604 w 1802893"/>
                <a:gd name="connsiteY2" fmla="*/ 0 h 3996024"/>
                <a:gd name="connsiteX3" fmla="*/ 1802893 w 1802893"/>
                <a:gd name="connsiteY3" fmla="*/ 180289 h 3996024"/>
                <a:gd name="connsiteX4" fmla="*/ 1802893 w 1802893"/>
                <a:gd name="connsiteY4" fmla="*/ 3815735 h 3996024"/>
                <a:gd name="connsiteX5" fmla="*/ 1622604 w 1802893"/>
                <a:gd name="connsiteY5" fmla="*/ 3996024 h 3996024"/>
                <a:gd name="connsiteX6" fmla="*/ 180289 w 1802893"/>
                <a:gd name="connsiteY6" fmla="*/ 3996024 h 3996024"/>
                <a:gd name="connsiteX7" fmla="*/ 0 w 1802893"/>
                <a:gd name="connsiteY7" fmla="*/ 3815735 h 3996024"/>
                <a:gd name="connsiteX8" fmla="*/ 0 w 1802893"/>
                <a:gd name="connsiteY8" fmla="*/ 180289 h 399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893" h="3996024">
                  <a:moveTo>
                    <a:pt x="0" y="180289"/>
                  </a:moveTo>
                  <a:cubicBezTo>
                    <a:pt x="0" y="80718"/>
                    <a:pt x="80718" y="0"/>
                    <a:pt x="180289" y="0"/>
                  </a:cubicBezTo>
                  <a:lnTo>
                    <a:pt x="1622604" y="0"/>
                  </a:lnTo>
                  <a:cubicBezTo>
                    <a:pt x="1722175" y="0"/>
                    <a:pt x="1802893" y="80718"/>
                    <a:pt x="1802893" y="180289"/>
                  </a:cubicBezTo>
                  <a:lnTo>
                    <a:pt x="1802893" y="3815735"/>
                  </a:lnTo>
                  <a:cubicBezTo>
                    <a:pt x="1802893" y="3915306"/>
                    <a:pt x="1722175" y="3996024"/>
                    <a:pt x="1622604" y="3996024"/>
                  </a:cubicBezTo>
                  <a:lnTo>
                    <a:pt x="180289" y="3996024"/>
                  </a:lnTo>
                  <a:cubicBezTo>
                    <a:pt x="80718" y="3996024"/>
                    <a:pt x="0" y="3915306"/>
                    <a:pt x="0" y="3815735"/>
                  </a:cubicBezTo>
                  <a:lnTo>
                    <a:pt x="0" y="180289"/>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903897" numCol="1" spcCol="1270" anchor="ctr" anchorCtr="0">
              <a:noAutofit/>
            </a:bodyPr>
            <a:lstStyle/>
            <a:p>
              <a:pPr marL="0" lvl="0" indent="0" algn="ctr" defTabSz="666750">
                <a:lnSpc>
                  <a:spcPct val="90000"/>
                </a:lnSpc>
                <a:spcBef>
                  <a:spcPct val="0"/>
                </a:spcBef>
                <a:spcAft>
                  <a:spcPct val="35000"/>
                </a:spcAft>
                <a:buNone/>
              </a:pPr>
              <a:endParaRPr lang="en-GB" sz="1400" kern="1200" dirty="0">
                <a:solidFill>
                  <a:srgbClr val="000000"/>
                </a:solidFill>
              </a:endParaRPr>
            </a:p>
            <a:p>
              <a:pPr marL="0" lvl="0" indent="0" algn="ctr" defTabSz="666750">
                <a:lnSpc>
                  <a:spcPct val="90000"/>
                </a:lnSpc>
                <a:spcBef>
                  <a:spcPct val="0"/>
                </a:spcBef>
                <a:spcAft>
                  <a:spcPct val="35000"/>
                </a:spcAft>
                <a:buNone/>
              </a:pPr>
              <a:endParaRPr lang="en-GB" sz="1400" dirty="0">
                <a:solidFill>
                  <a:srgbClr val="000000"/>
                </a:solidFill>
              </a:endParaRPr>
            </a:p>
            <a:p>
              <a:pPr marL="0" lvl="0" indent="0" algn="ctr" defTabSz="666750">
                <a:lnSpc>
                  <a:spcPct val="90000"/>
                </a:lnSpc>
                <a:spcBef>
                  <a:spcPct val="0"/>
                </a:spcBef>
                <a:spcAft>
                  <a:spcPct val="35000"/>
                </a:spcAft>
                <a:buNone/>
              </a:pPr>
              <a:r>
                <a:rPr lang="en-GB" sz="1400" kern="1200" dirty="0">
                  <a:solidFill>
                    <a:srgbClr val="000000"/>
                  </a:solidFill>
                </a:rPr>
                <a:t>J40 Production well Pilot – Identical to J17 trial (2020) (123</a:t>
              </a:r>
              <a:r>
                <a:rPr lang="en-GB" sz="1400" kern="1200" dirty="0">
                  <a:solidFill>
                    <a:srgbClr val="000000"/>
                  </a:solidFill>
                  <a:latin typeface="Arial" panose="020B0604020202020204" pitchFamily="34" charset="0"/>
                  <a:cs typeface="Arial" panose="020B0604020202020204" pitchFamily="34" charset="0"/>
                </a:rPr>
                <a:t>ºC vs 105ºC)</a:t>
              </a:r>
              <a:endParaRPr lang="en-GB" sz="1400" u="none" kern="1200" dirty="0">
                <a:solidFill>
                  <a:srgbClr val="000000"/>
                </a:solidFill>
              </a:endParaRPr>
            </a:p>
          </p:txBody>
        </p:sp>
        <p:sp>
          <p:nvSpPr>
            <p:cNvPr id="10" name="Freeform: Shape 9">
              <a:extLst>
                <a:ext uri="{FF2B5EF4-FFF2-40B4-BE49-F238E27FC236}">
                  <a16:creationId xmlns:a16="http://schemas.microsoft.com/office/drawing/2014/main" id="{61995398-F036-445F-BCEB-34F6E749BE5D}"/>
                </a:ext>
              </a:extLst>
            </p:cNvPr>
            <p:cNvSpPr/>
            <p:nvPr/>
          </p:nvSpPr>
          <p:spPr>
            <a:xfrm>
              <a:off x="752177" y="2666483"/>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To determine whether the hotter conditions in Block IW remain suitable for OOR (Mar 22)</a:t>
              </a:r>
            </a:p>
          </p:txBody>
        </p:sp>
        <p:sp>
          <p:nvSpPr>
            <p:cNvPr id="11" name="Freeform: Shape 10">
              <a:extLst>
                <a:ext uri="{FF2B5EF4-FFF2-40B4-BE49-F238E27FC236}">
                  <a16:creationId xmlns:a16="http://schemas.microsoft.com/office/drawing/2014/main" id="{85EB12AD-C28B-438C-A211-8DBBB55EE8BA}"/>
                </a:ext>
              </a:extLst>
            </p:cNvPr>
            <p:cNvSpPr/>
            <p:nvPr/>
          </p:nvSpPr>
          <p:spPr>
            <a:xfrm rot="19457599">
              <a:off x="2185026" y="2809195"/>
              <a:ext cx="740090" cy="33837"/>
            </a:xfrm>
            <a:custGeom>
              <a:avLst/>
              <a:gdLst>
                <a:gd name="connsiteX0" fmla="*/ 0 w 740090"/>
                <a:gd name="connsiteY0" fmla="*/ 16918 h 33837"/>
                <a:gd name="connsiteX1" fmla="*/ 740090 w 740090"/>
                <a:gd name="connsiteY1" fmla="*/ 16918 h 33837"/>
              </a:gdLst>
              <a:ahLst/>
              <a:cxnLst>
                <a:cxn ang="0">
                  <a:pos x="connsiteX0" y="connsiteY0"/>
                </a:cxn>
                <a:cxn ang="0">
                  <a:pos x="connsiteX1" y="connsiteY1"/>
                </a:cxn>
              </a:cxnLst>
              <a:rect l="l" t="t" r="r" b="b"/>
              <a:pathLst>
                <a:path w="740090" h="33837">
                  <a:moveTo>
                    <a:pt x="0" y="16918"/>
                  </a:moveTo>
                  <a:lnTo>
                    <a:pt x="740090" y="16918"/>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364241" tIns="-1584" rIns="364244" bIns="-158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2" name="Freeform: Shape 11">
              <a:extLst>
                <a:ext uri="{FF2B5EF4-FFF2-40B4-BE49-F238E27FC236}">
                  <a16:creationId xmlns:a16="http://schemas.microsoft.com/office/drawing/2014/main" id="{BC59BE11-399B-455A-9DF2-E7F6E1ED7868}"/>
                </a:ext>
              </a:extLst>
            </p:cNvPr>
            <p:cNvSpPr/>
            <p:nvPr/>
          </p:nvSpPr>
          <p:spPr>
            <a:xfrm>
              <a:off x="2855553" y="2234540"/>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J40 Pilot is successful. Good early indications of incremental oil.</a:t>
              </a:r>
            </a:p>
          </p:txBody>
        </p:sp>
        <p:sp>
          <p:nvSpPr>
            <p:cNvPr id="13" name="Freeform: Shape 12">
              <a:extLst>
                <a:ext uri="{FF2B5EF4-FFF2-40B4-BE49-F238E27FC236}">
                  <a16:creationId xmlns:a16="http://schemas.microsoft.com/office/drawing/2014/main" id="{3DB90195-056C-4282-8ABD-085C9A134FC7}"/>
                </a:ext>
              </a:extLst>
            </p:cNvPr>
            <p:cNvSpPr/>
            <p:nvPr/>
          </p:nvSpPr>
          <p:spPr>
            <a:xfrm>
              <a:off x="4357964" y="2593223"/>
              <a:ext cx="600964" cy="33837"/>
            </a:xfrm>
            <a:custGeom>
              <a:avLst/>
              <a:gdLst>
                <a:gd name="connsiteX0" fmla="*/ 0 w 600964"/>
                <a:gd name="connsiteY0" fmla="*/ 16918 h 33837"/>
                <a:gd name="connsiteX1" fmla="*/ 600964 w 600964"/>
                <a:gd name="connsiteY1" fmla="*/ 16918 h 33837"/>
              </a:gdLst>
              <a:ahLst/>
              <a:cxnLst>
                <a:cxn ang="0">
                  <a:pos x="connsiteX0" y="connsiteY0"/>
                </a:cxn>
                <a:cxn ang="0">
                  <a:pos x="connsiteX1" y="connsiteY1"/>
                </a:cxn>
              </a:cxnLst>
              <a:rect l="l" t="t" r="r" b="b"/>
              <a:pathLst>
                <a:path w="600964" h="33837">
                  <a:moveTo>
                    <a:pt x="0" y="16918"/>
                  </a:moveTo>
                  <a:lnTo>
                    <a:pt x="600964" y="1691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8158" tIns="1895" rIns="298158" bIns="189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4" name="Freeform: Shape 13">
              <a:extLst>
                <a:ext uri="{FF2B5EF4-FFF2-40B4-BE49-F238E27FC236}">
                  <a16:creationId xmlns:a16="http://schemas.microsoft.com/office/drawing/2014/main" id="{B7D40676-2296-4DAF-8CB7-A218563F8AF2}"/>
                </a:ext>
              </a:extLst>
            </p:cNvPr>
            <p:cNvSpPr/>
            <p:nvPr/>
          </p:nvSpPr>
          <p:spPr>
            <a:xfrm>
              <a:off x="4958929" y="2234540"/>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Perform J41z 1</a:t>
              </a:r>
              <a:r>
                <a:rPr lang="en-GB" sz="900" kern="1200" baseline="30000">
                  <a:solidFill>
                    <a:srgbClr val="000000"/>
                  </a:solidFill>
                </a:rPr>
                <a:t>st</a:t>
              </a:r>
              <a:r>
                <a:rPr lang="en-GB" sz="900" kern="1200">
                  <a:solidFill>
                    <a:srgbClr val="000000"/>
                  </a:solidFill>
                </a:rPr>
                <a:t> batch treatment in Dec 2022. Continue monitoring and data collection.</a:t>
              </a:r>
            </a:p>
          </p:txBody>
        </p:sp>
        <p:sp>
          <p:nvSpPr>
            <p:cNvPr id="15" name="Freeform: Shape 14">
              <a:extLst>
                <a:ext uri="{FF2B5EF4-FFF2-40B4-BE49-F238E27FC236}">
                  <a16:creationId xmlns:a16="http://schemas.microsoft.com/office/drawing/2014/main" id="{C6388584-0093-4638-987C-3B8DC319925E}"/>
                </a:ext>
              </a:extLst>
            </p:cNvPr>
            <p:cNvSpPr/>
            <p:nvPr/>
          </p:nvSpPr>
          <p:spPr>
            <a:xfrm>
              <a:off x="6461340" y="2593223"/>
              <a:ext cx="600964" cy="33837"/>
            </a:xfrm>
            <a:custGeom>
              <a:avLst/>
              <a:gdLst>
                <a:gd name="connsiteX0" fmla="*/ 0 w 600964"/>
                <a:gd name="connsiteY0" fmla="*/ 16918 h 33837"/>
                <a:gd name="connsiteX1" fmla="*/ 600964 w 600964"/>
                <a:gd name="connsiteY1" fmla="*/ 16918 h 33837"/>
              </a:gdLst>
              <a:ahLst/>
              <a:cxnLst>
                <a:cxn ang="0">
                  <a:pos x="connsiteX0" y="connsiteY0"/>
                </a:cxn>
                <a:cxn ang="0">
                  <a:pos x="connsiteX1" y="connsiteY1"/>
                </a:cxn>
              </a:cxnLst>
              <a:rect l="l" t="t" r="r" b="b"/>
              <a:pathLst>
                <a:path w="600964" h="33837">
                  <a:moveTo>
                    <a:pt x="0" y="16918"/>
                  </a:moveTo>
                  <a:lnTo>
                    <a:pt x="600964" y="1691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8158" tIns="1895" rIns="298158" bIns="189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6" name="Freeform: Shape 15">
              <a:extLst>
                <a:ext uri="{FF2B5EF4-FFF2-40B4-BE49-F238E27FC236}">
                  <a16:creationId xmlns:a16="http://schemas.microsoft.com/office/drawing/2014/main" id="{D296D55F-6924-4514-97A7-613D76E2DCF4}"/>
                </a:ext>
              </a:extLst>
            </p:cNvPr>
            <p:cNvSpPr/>
            <p:nvPr/>
          </p:nvSpPr>
          <p:spPr>
            <a:xfrm>
              <a:off x="7062305" y="2199120"/>
              <a:ext cx="1502411" cy="839378"/>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Perform J41z 2</a:t>
              </a:r>
              <a:r>
                <a:rPr lang="en-GB" sz="900" kern="1200" baseline="30000">
                  <a:solidFill>
                    <a:srgbClr val="000000"/>
                  </a:solidFill>
                </a:rPr>
                <a:t>nd</a:t>
              </a:r>
              <a:r>
                <a:rPr lang="en-GB" sz="900" kern="1200">
                  <a:solidFill>
                    <a:srgbClr val="000000"/>
                  </a:solidFill>
                </a:rPr>
                <a:t> and 3</a:t>
              </a:r>
              <a:r>
                <a:rPr lang="en-GB" sz="900" kern="1200" baseline="30000">
                  <a:solidFill>
                    <a:srgbClr val="000000"/>
                  </a:solidFill>
                </a:rPr>
                <a:t>rd</a:t>
              </a:r>
              <a:r>
                <a:rPr lang="en-GB" sz="900" kern="1200">
                  <a:solidFill>
                    <a:srgbClr val="000000"/>
                  </a:solidFill>
                </a:rPr>
                <a:t> batch treatments (Mar 23 &amp; June 23). Consider extending the trial into years 2 and 3. Or extend roll out to more wells.</a:t>
              </a:r>
            </a:p>
          </p:txBody>
        </p:sp>
        <p:sp>
          <p:nvSpPr>
            <p:cNvPr id="17" name="Freeform: Shape 16">
              <a:extLst>
                <a:ext uri="{FF2B5EF4-FFF2-40B4-BE49-F238E27FC236}">
                  <a16:creationId xmlns:a16="http://schemas.microsoft.com/office/drawing/2014/main" id="{824C19FC-A01C-42E3-B352-27C84B9AC646}"/>
                </a:ext>
              </a:extLst>
            </p:cNvPr>
            <p:cNvSpPr/>
            <p:nvPr/>
          </p:nvSpPr>
          <p:spPr>
            <a:xfrm rot="2142401">
              <a:off x="2185026" y="3241138"/>
              <a:ext cx="740090" cy="33837"/>
            </a:xfrm>
            <a:custGeom>
              <a:avLst/>
              <a:gdLst>
                <a:gd name="connsiteX0" fmla="*/ 0 w 740090"/>
                <a:gd name="connsiteY0" fmla="*/ 16918 h 33837"/>
                <a:gd name="connsiteX1" fmla="*/ 740090 w 740090"/>
                <a:gd name="connsiteY1" fmla="*/ 16918 h 33837"/>
              </a:gdLst>
              <a:ahLst/>
              <a:cxnLst>
                <a:cxn ang="0">
                  <a:pos x="connsiteX0" y="connsiteY0"/>
                </a:cxn>
                <a:cxn ang="0">
                  <a:pos x="connsiteX1" y="connsiteY1"/>
                </a:cxn>
              </a:cxnLst>
              <a:rect l="l" t="t" r="r" b="b"/>
              <a:pathLst>
                <a:path w="740090" h="33837">
                  <a:moveTo>
                    <a:pt x="0" y="16918"/>
                  </a:moveTo>
                  <a:lnTo>
                    <a:pt x="740090" y="16918"/>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364242" tIns="-1583" rIns="364243" bIns="-1585"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18" name="Freeform: Shape 17">
              <a:extLst>
                <a:ext uri="{FF2B5EF4-FFF2-40B4-BE49-F238E27FC236}">
                  <a16:creationId xmlns:a16="http://schemas.microsoft.com/office/drawing/2014/main" id="{B576451D-5FFD-40F7-A5FD-8F3ACD5C4B99}"/>
                </a:ext>
              </a:extLst>
            </p:cNvPr>
            <p:cNvSpPr/>
            <p:nvPr/>
          </p:nvSpPr>
          <p:spPr>
            <a:xfrm>
              <a:off x="2855553" y="3098426"/>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J40 Pilot is not successful. No production uplift.</a:t>
              </a:r>
            </a:p>
          </p:txBody>
        </p:sp>
        <p:sp>
          <p:nvSpPr>
            <p:cNvPr id="19" name="Freeform: Shape 18">
              <a:extLst>
                <a:ext uri="{FF2B5EF4-FFF2-40B4-BE49-F238E27FC236}">
                  <a16:creationId xmlns:a16="http://schemas.microsoft.com/office/drawing/2014/main" id="{0D1D71D9-0AA5-493A-ADF3-4851038E4D08}"/>
                </a:ext>
              </a:extLst>
            </p:cNvPr>
            <p:cNvSpPr/>
            <p:nvPr/>
          </p:nvSpPr>
          <p:spPr>
            <a:xfrm>
              <a:off x="4357964" y="3457110"/>
              <a:ext cx="600964" cy="33837"/>
            </a:xfrm>
            <a:custGeom>
              <a:avLst/>
              <a:gdLst>
                <a:gd name="connsiteX0" fmla="*/ 0 w 600964"/>
                <a:gd name="connsiteY0" fmla="*/ 16918 h 33837"/>
                <a:gd name="connsiteX1" fmla="*/ 600964 w 600964"/>
                <a:gd name="connsiteY1" fmla="*/ 16918 h 33837"/>
              </a:gdLst>
              <a:ahLst/>
              <a:cxnLst>
                <a:cxn ang="0">
                  <a:pos x="connsiteX0" y="connsiteY0"/>
                </a:cxn>
                <a:cxn ang="0">
                  <a:pos x="connsiteX1" y="connsiteY1"/>
                </a:cxn>
              </a:cxnLst>
              <a:rect l="l" t="t" r="r" b="b"/>
              <a:pathLst>
                <a:path w="600964" h="33837">
                  <a:moveTo>
                    <a:pt x="0" y="16918"/>
                  </a:moveTo>
                  <a:lnTo>
                    <a:pt x="600964" y="1691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spcFirstLastPara="0" vert="horz" wrap="square" lIns="298158" tIns="1895" rIns="298158" bIns="1894" numCol="1" spcCol="1270" anchor="ctr" anchorCtr="0">
              <a:noAutofit/>
            </a:bodyPr>
            <a:lstStyle/>
            <a:p>
              <a:pPr marL="0" lvl="0" indent="0" algn="ctr" defTabSz="222250">
                <a:lnSpc>
                  <a:spcPct val="90000"/>
                </a:lnSpc>
                <a:spcBef>
                  <a:spcPct val="0"/>
                </a:spcBef>
                <a:spcAft>
                  <a:spcPct val="35000"/>
                </a:spcAft>
                <a:buNone/>
              </a:pPr>
              <a:endParaRPr lang="en-GB" sz="400" kern="1200">
                <a:solidFill>
                  <a:srgbClr val="000000"/>
                </a:solidFill>
              </a:endParaRPr>
            </a:p>
          </p:txBody>
        </p:sp>
        <p:sp>
          <p:nvSpPr>
            <p:cNvPr id="20" name="Freeform: Shape 19">
              <a:extLst>
                <a:ext uri="{FF2B5EF4-FFF2-40B4-BE49-F238E27FC236}">
                  <a16:creationId xmlns:a16="http://schemas.microsoft.com/office/drawing/2014/main" id="{F98BD89C-7645-46A7-977D-D34712305CD6}"/>
                </a:ext>
              </a:extLst>
            </p:cNvPr>
            <p:cNvSpPr/>
            <p:nvPr/>
          </p:nvSpPr>
          <p:spPr>
            <a:xfrm>
              <a:off x="4958929" y="3098426"/>
              <a:ext cx="1502411" cy="751205"/>
            </a:xfrm>
            <a:custGeom>
              <a:avLst/>
              <a:gdLst>
                <a:gd name="connsiteX0" fmla="*/ 0 w 1502411"/>
                <a:gd name="connsiteY0" fmla="*/ 75121 h 751205"/>
                <a:gd name="connsiteX1" fmla="*/ 75121 w 1502411"/>
                <a:gd name="connsiteY1" fmla="*/ 0 h 751205"/>
                <a:gd name="connsiteX2" fmla="*/ 1427291 w 1502411"/>
                <a:gd name="connsiteY2" fmla="*/ 0 h 751205"/>
                <a:gd name="connsiteX3" fmla="*/ 1502412 w 1502411"/>
                <a:gd name="connsiteY3" fmla="*/ 75121 h 751205"/>
                <a:gd name="connsiteX4" fmla="*/ 1502411 w 1502411"/>
                <a:gd name="connsiteY4" fmla="*/ 676085 h 751205"/>
                <a:gd name="connsiteX5" fmla="*/ 1427290 w 1502411"/>
                <a:gd name="connsiteY5" fmla="*/ 751206 h 751205"/>
                <a:gd name="connsiteX6" fmla="*/ 75121 w 1502411"/>
                <a:gd name="connsiteY6" fmla="*/ 751205 h 751205"/>
                <a:gd name="connsiteX7" fmla="*/ 0 w 1502411"/>
                <a:gd name="connsiteY7" fmla="*/ 676084 h 751205"/>
                <a:gd name="connsiteX8" fmla="*/ 0 w 1502411"/>
                <a:gd name="connsiteY8" fmla="*/ 75121 h 75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11" h="751205">
                  <a:moveTo>
                    <a:pt x="0" y="75121"/>
                  </a:moveTo>
                  <a:cubicBezTo>
                    <a:pt x="0" y="33633"/>
                    <a:pt x="33633" y="0"/>
                    <a:pt x="75121" y="0"/>
                  </a:cubicBezTo>
                  <a:lnTo>
                    <a:pt x="1427291" y="0"/>
                  </a:lnTo>
                  <a:cubicBezTo>
                    <a:pt x="1468779" y="0"/>
                    <a:pt x="1502412" y="33633"/>
                    <a:pt x="1502412" y="75121"/>
                  </a:cubicBezTo>
                  <a:cubicBezTo>
                    <a:pt x="1502412" y="275442"/>
                    <a:pt x="1502411" y="475764"/>
                    <a:pt x="1502411" y="676085"/>
                  </a:cubicBezTo>
                  <a:cubicBezTo>
                    <a:pt x="1502411" y="717573"/>
                    <a:pt x="1468778" y="751206"/>
                    <a:pt x="1427290" y="751206"/>
                  </a:cubicBezTo>
                  <a:lnTo>
                    <a:pt x="75121" y="751205"/>
                  </a:lnTo>
                  <a:cubicBezTo>
                    <a:pt x="33633" y="751205"/>
                    <a:pt x="0" y="717572"/>
                    <a:pt x="0" y="676084"/>
                  </a:cubicBezTo>
                  <a:lnTo>
                    <a:pt x="0" y="7512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17" tIns="27717" rIns="27717" bIns="27717" numCol="1" spcCol="1270" anchor="ctr" anchorCtr="0">
              <a:noAutofit/>
            </a:bodyPr>
            <a:lstStyle/>
            <a:p>
              <a:pPr marL="0" lvl="0" indent="0" algn="ctr" defTabSz="400050">
                <a:lnSpc>
                  <a:spcPct val="90000"/>
                </a:lnSpc>
                <a:spcBef>
                  <a:spcPct val="0"/>
                </a:spcBef>
                <a:spcAft>
                  <a:spcPct val="35000"/>
                </a:spcAft>
                <a:buNone/>
              </a:pPr>
              <a:r>
                <a:rPr lang="en-GB" sz="900" kern="1200">
                  <a:solidFill>
                    <a:srgbClr val="000000"/>
                  </a:solidFill>
                </a:rPr>
                <a:t>Do not proceed with J41z batch treatments.</a:t>
              </a:r>
            </a:p>
          </p:txBody>
        </p:sp>
      </p:grpSp>
      <p:sp>
        <p:nvSpPr>
          <p:cNvPr id="3" name="Arrow: Chevron 2">
            <a:extLst>
              <a:ext uri="{FF2B5EF4-FFF2-40B4-BE49-F238E27FC236}">
                <a16:creationId xmlns:a16="http://schemas.microsoft.com/office/drawing/2014/main" id="{45DE6968-505C-4A45-A7F6-A65824A6DB25}"/>
              </a:ext>
            </a:extLst>
          </p:cNvPr>
          <p:cNvSpPr/>
          <p:nvPr/>
        </p:nvSpPr>
        <p:spPr>
          <a:xfrm>
            <a:off x="2127971" y="1120004"/>
            <a:ext cx="1502411"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Mar 2022</a:t>
            </a:r>
          </a:p>
        </p:txBody>
      </p:sp>
      <p:sp>
        <p:nvSpPr>
          <p:cNvPr id="22" name="Arrow: Chevron 21">
            <a:extLst>
              <a:ext uri="{FF2B5EF4-FFF2-40B4-BE49-F238E27FC236}">
                <a16:creationId xmlns:a16="http://schemas.microsoft.com/office/drawing/2014/main" id="{1A36F912-891B-422A-907A-5364D23D64B0}"/>
              </a:ext>
            </a:extLst>
          </p:cNvPr>
          <p:cNvSpPr/>
          <p:nvPr/>
        </p:nvSpPr>
        <p:spPr>
          <a:xfrm>
            <a:off x="4241223" y="1118411"/>
            <a:ext cx="1502411" cy="484632"/>
          </a:xfrm>
          <a:prstGeom prst="chevron">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Sept 2022</a:t>
            </a:r>
          </a:p>
        </p:txBody>
      </p:sp>
      <p:sp>
        <p:nvSpPr>
          <p:cNvPr id="23" name="Arrow: Chevron 22">
            <a:extLst>
              <a:ext uri="{FF2B5EF4-FFF2-40B4-BE49-F238E27FC236}">
                <a16:creationId xmlns:a16="http://schemas.microsoft.com/office/drawing/2014/main" id="{937111D0-BA8B-438D-B666-5DB5089CBA6F}"/>
              </a:ext>
            </a:extLst>
          </p:cNvPr>
          <p:cNvSpPr/>
          <p:nvPr/>
        </p:nvSpPr>
        <p:spPr>
          <a:xfrm>
            <a:off x="6334723" y="1114609"/>
            <a:ext cx="1502411" cy="484632"/>
          </a:xfrm>
          <a:prstGeom prst="chevron">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Dec 2022</a:t>
            </a:r>
          </a:p>
        </p:txBody>
      </p:sp>
      <p:sp>
        <p:nvSpPr>
          <p:cNvPr id="24" name="Arrow: Chevron 23">
            <a:extLst>
              <a:ext uri="{FF2B5EF4-FFF2-40B4-BE49-F238E27FC236}">
                <a16:creationId xmlns:a16="http://schemas.microsoft.com/office/drawing/2014/main" id="{E91B6D9A-786A-4728-B9C2-61BCA49A8727}"/>
              </a:ext>
            </a:extLst>
          </p:cNvPr>
          <p:cNvSpPr/>
          <p:nvPr/>
        </p:nvSpPr>
        <p:spPr>
          <a:xfrm>
            <a:off x="8428223" y="1124174"/>
            <a:ext cx="1502411" cy="484632"/>
          </a:xfrm>
          <a:prstGeom prst="chevron">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2023+</a:t>
            </a:r>
          </a:p>
        </p:txBody>
      </p:sp>
      <p:pic>
        <p:nvPicPr>
          <p:cNvPr id="7" name="Graphic 6" descr="Badge Tick with solid fill">
            <a:extLst>
              <a:ext uri="{FF2B5EF4-FFF2-40B4-BE49-F238E27FC236}">
                <a16:creationId xmlns:a16="http://schemas.microsoft.com/office/drawing/2014/main" id="{72011883-A568-4BD0-B3D1-0ED478959C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1976" y="5016158"/>
            <a:ext cx="914400" cy="914400"/>
          </a:xfrm>
          <a:prstGeom prst="rect">
            <a:avLst/>
          </a:prstGeom>
        </p:spPr>
      </p:pic>
      <p:pic>
        <p:nvPicPr>
          <p:cNvPr id="25" name="Graphic 24" descr="Badge Tick with solid fill">
            <a:extLst>
              <a:ext uri="{FF2B5EF4-FFF2-40B4-BE49-F238E27FC236}">
                <a16:creationId xmlns:a16="http://schemas.microsoft.com/office/drawing/2014/main" id="{F95E63B6-15AB-4808-8346-9B5AA6926A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5228" y="5016158"/>
            <a:ext cx="914400" cy="914400"/>
          </a:xfrm>
          <a:prstGeom prst="rect">
            <a:avLst/>
          </a:prstGeom>
        </p:spPr>
      </p:pic>
      <p:sp>
        <p:nvSpPr>
          <p:cNvPr id="26" name="Rectangle: Rounded Corners 25">
            <a:extLst>
              <a:ext uri="{FF2B5EF4-FFF2-40B4-BE49-F238E27FC236}">
                <a16:creationId xmlns:a16="http://schemas.microsoft.com/office/drawing/2014/main" id="{85B7FC6F-9446-42E4-BA05-891E25C6C030}"/>
              </a:ext>
            </a:extLst>
          </p:cNvPr>
          <p:cNvSpPr/>
          <p:nvPr/>
        </p:nvSpPr>
        <p:spPr>
          <a:xfrm>
            <a:off x="6034241" y="996594"/>
            <a:ext cx="4180028" cy="4161033"/>
          </a:xfrm>
          <a:prstGeom prst="roundRect">
            <a:avLst>
              <a:gd name="adj" fmla="val 6050"/>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A3A4990D-6F0D-483C-BAFE-1A3AD5820305}"/>
              </a:ext>
            </a:extLst>
          </p:cNvPr>
          <p:cNvSpPr/>
          <p:nvPr/>
        </p:nvSpPr>
        <p:spPr>
          <a:xfrm rot="14167296">
            <a:off x="3848994" y="3113744"/>
            <a:ext cx="150242" cy="630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945279F4-69BE-4E0E-AB83-4670C9F84638}"/>
              </a:ext>
            </a:extLst>
          </p:cNvPr>
          <p:cNvSpPr/>
          <p:nvPr/>
        </p:nvSpPr>
        <p:spPr>
          <a:xfrm rot="16200000">
            <a:off x="5956983" y="2972046"/>
            <a:ext cx="145966" cy="474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B0577D09-0A82-45BB-AFC6-B07E2A0A8606}"/>
              </a:ext>
            </a:extLst>
          </p:cNvPr>
          <p:cNvSpPr/>
          <p:nvPr/>
        </p:nvSpPr>
        <p:spPr>
          <a:xfrm rot="16200000">
            <a:off x="8080140" y="2972045"/>
            <a:ext cx="145966" cy="474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02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08FFC0-F1A4-413A-8C77-AF1437B07CBF}"/>
              </a:ext>
            </a:extLst>
          </p:cNvPr>
          <p:cNvSpPr>
            <a:spLocks noGrp="1"/>
          </p:cNvSpPr>
          <p:nvPr>
            <p:ph type="sldNum" sz="quarter" idx="4"/>
          </p:nvPr>
        </p:nvSpPr>
        <p:spPr/>
        <p:txBody>
          <a:bodyPr/>
          <a:lstStyle/>
          <a:p>
            <a:fld id="{BD570499-CBD4-451A-B79B-6B9B9C546311}" type="slidenum">
              <a:rPr lang="en-US" smtClean="0"/>
              <a:pPr/>
              <a:t>16</a:t>
            </a:fld>
            <a:endParaRPr lang="en-US" dirty="0"/>
          </a:p>
        </p:txBody>
      </p:sp>
      <p:pic>
        <p:nvPicPr>
          <p:cNvPr id="6" name="Content Placeholder 5">
            <a:extLst>
              <a:ext uri="{FF2B5EF4-FFF2-40B4-BE49-F238E27FC236}">
                <a16:creationId xmlns:a16="http://schemas.microsoft.com/office/drawing/2014/main" id="{B5CA4B9A-6372-47F6-AB78-28D705C60C6F}"/>
              </a:ext>
            </a:extLst>
          </p:cNvPr>
          <p:cNvPicPr>
            <a:picLocks noGrp="1" noChangeAspect="1"/>
          </p:cNvPicPr>
          <p:nvPr>
            <p:ph sz="half" idx="11"/>
          </p:nvPr>
        </p:nvPicPr>
        <p:blipFill>
          <a:blip r:embed="rId2"/>
          <a:stretch>
            <a:fillRect/>
          </a:stretch>
        </p:blipFill>
        <p:spPr>
          <a:xfrm>
            <a:off x="585385" y="839182"/>
            <a:ext cx="2674106" cy="2586717"/>
          </a:xfrm>
        </p:spPr>
      </p:pic>
      <p:sp>
        <p:nvSpPr>
          <p:cNvPr id="4" name="Title 3">
            <a:extLst>
              <a:ext uri="{FF2B5EF4-FFF2-40B4-BE49-F238E27FC236}">
                <a16:creationId xmlns:a16="http://schemas.microsoft.com/office/drawing/2014/main" id="{028C9DB5-AB2E-412C-A3BA-64D0E667D9E3}"/>
              </a:ext>
            </a:extLst>
          </p:cNvPr>
          <p:cNvSpPr>
            <a:spLocks noGrp="1"/>
          </p:cNvSpPr>
          <p:nvPr>
            <p:ph type="title"/>
          </p:nvPr>
        </p:nvSpPr>
        <p:spPr/>
        <p:txBody>
          <a:bodyPr/>
          <a:lstStyle/>
          <a:p>
            <a:r>
              <a:rPr lang="en-GB" dirty="0">
                <a:solidFill>
                  <a:schemeClr val="tx2"/>
                </a:solidFill>
              </a:rPr>
              <a:t>Increased Microbial Numbers</a:t>
            </a:r>
          </a:p>
        </p:txBody>
      </p:sp>
      <p:pic>
        <p:nvPicPr>
          <p:cNvPr id="8" name="Picture 7">
            <a:extLst>
              <a:ext uri="{FF2B5EF4-FFF2-40B4-BE49-F238E27FC236}">
                <a16:creationId xmlns:a16="http://schemas.microsoft.com/office/drawing/2014/main" id="{1C40B22E-9C6E-4BF4-A977-80A5B7AF017F}"/>
              </a:ext>
            </a:extLst>
          </p:cNvPr>
          <p:cNvPicPr>
            <a:picLocks noChangeAspect="1"/>
          </p:cNvPicPr>
          <p:nvPr/>
        </p:nvPicPr>
        <p:blipFill>
          <a:blip r:embed="rId3"/>
          <a:stretch>
            <a:fillRect/>
          </a:stretch>
        </p:blipFill>
        <p:spPr>
          <a:xfrm>
            <a:off x="6749143" y="842283"/>
            <a:ext cx="2403364" cy="2583616"/>
          </a:xfrm>
          <a:prstGeom prst="rect">
            <a:avLst/>
          </a:prstGeom>
        </p:spPr>
      </p:pic>
      <p:pic>
        <p:nvPicPr>
          <p:cNvPr id="10" name="Picture 9">
            <a:extLst>
              <a:ext uri="{FF2B5EF4-FFF2-40B4-BE49-F238E27FC236}">
                <a16:creationId xmlns:a16="http://schemas.microsoft.com/office/drawing/2014/main" id="{8337B205-8539-4B2D-B248-3F7FD9BD7A3D}"/>
              </a:ext>
            </a:extLst>
          </p:cNvPr>
          <p:cNvPicPr>
            <a:picLocks noChangeAspect="1"/>
          </p:cNvPicPr>
          <p:nvPr/>
        </p:nvPicPr>
        <p:blipFill>
          <a:blip r:embed="rId4"/>
          <a:stretch>
            <a:fillRect/>
          </a:stretch>
        </p:blipFill>
        <p:spPr>
          <a:xfrm>
            <a:off x="9528402" y="839182"/>
            <a:ext cx="2449402" cy="2583616"/>
          </a:xfrm>
          <a:prstGeom prst="rect">
            <a:avLst/>
          </a:prstGeom>
        </p:spPr>
      </p:pic>
      <p:pic>
        <p:nvPicPr>
          <p:cNvPr id="12" name="Picture 11">
            <a:extLst>
              <a:ext uri="{FF2B5EF4-FFF2-40B4-BE49-F238E27FC236}">
                <a16:creationId xmlns:a16="http://schemas.microsoft.com/office/drawing/2014/main" id="{4C8FD051-FA3F-43D8-8107-5645CA62FCC2}"/>
              </a:ext>
            </a:extLst>
          </p:cNvPr>
          <p:cNvPicPr>
            <a:picLocks noChangeAspect="1"/>
          </p:cNvPicPr>
          <p:nvPr/>
        </p:nvPicPr>
        <p:blipFill>
          <a:blip r:embed="rId5"/>
          <a:stretch>
            <a:fillRect/>
          </a:stretch>
        </p:blipFill>
        <p:spPr>
          <a:xfrm>
            <a:off x="3635386" y="842283"/>
            <a:ext cx="2737862" cy="2583616"/>
          </a:xfrm>
          <a:prstGeom prst="rect">
            <a:avLst/>
          </a:prstGeom>
        </p:spPr>
      </p:pic>
      <p:sp>
        <p:nvSpPr>
          <p:cNvPr id="13" name="TextBox 12">
            <a:extLst>
              <a:ext uri="{FF2B5EF4-FFF2-40B4-BE49-F238E27FC236}">
                <a16:creationId xmlns:a16="http://schemas.microsoft.com/office/drawing/2014/main" id="{47192F39-B6A6-465E-B91A-311CCA12F1D9}"/>
              </a:ext>
            </a:extLst>
          </p:cNvPr>
          <p:cNvSpPr txBox="1"/>
          <p:nvPr/>
        </p:nvSpPr>
        <p:spPr>
          <a:xfrm>
            <a:off x="1768713" y="3016709"/>
            <a:ext cx="1479892" cy="369332"/>
          </a:xfrm>
          <a:prstGeom prst="rect">
            <a:avLst/>
          </a:prstGeom>
          <a:noFill/>
        </p:spPr>
        <p:txBody>
          <a:bodyPr wrap="none" rtlCol="0">
            <a:spAutoFit/>
          </a:bodyPr>
          <a:lstStyle/>
          <a:p>
            <a:r>
              <a:rPr lang="en-GB">
                <a:solidFill>
                  <a:schemeClr val="bg1"/>
                </a:solidFill>
              </a:rPr>
              <a:t>Pre-Injection</a:t>
            </a:r>
          </a:p>
        </p:txBody>
      </p:sp>
      <p:sp>
        <p:nvSpPr>
          <p:cNvPr id="14" name="TextBox 13">
            <a:extLst>
              <a:ext uri="{FF2B5EF4-FFF2-40B4-BE49-F238E27FC236}">
                <a16:creationId xmlns:a16="http://schemas.microsoft.com/office/drawing/2014/main" id="{F5E1144F-2CC7-4F19-9089-4D75DEA09460}"/>
              </a:ext>
            </a:extLst>
          </p:cNvPr>
          <p:cNvSpPr txBox="1"/>
          <p:nvPr/>
        </p:nvSpPr>
        <p:spPr>
          <a:xfrm>
            <a:off x="5457613" y="3016709"/>
            <a:ext cx="915635" cy="369332"/>
          </a:xfrm>
          <a:prstGeom prst="rect">
            <a:avLst/>
          </a:prstGeom>
          <a:noFill/>
        </p:spPr>
        <p:txBody>
          <a:bodyPr wrap="none" rtlCol="0">
            <a:spAutoFit/>
          </a:bodyPr>
          <a:lstStyle/>
          <a:p>
            <a:r>
              <a:rPr lang="en-GB">
                <a:solidFill>
                  <a:schemeClr val="bg1"/>
                </a:solidFill>
              </a:rPr>
              <a:t>Day 20</a:t>
            </a:r>
          </a:p>
        </p:txBody>
      </p:sp>
      <p:sp>
        <p:nvSpPr>
          <p:cNvPr id="15" name="TextBox 14">
            <a:extLst>
              <a:ext uri="{FF2B5EF4-FFF2-40B4-BE49-F238E27FC236}">
                <a16:creationId xmlns:a16="http://schemas.microsoft.com/office/drawing/2014/main" id="{9B4D2101-6C9E-4C3B-9CE5-4226DC90F80A}"/>
              </a:ext>
            </a:extLst>
          </p:cNvPr>
          <p:cNvSpPr txBox="1"/>
          <p:nvPr/>
        </p:nvSpPr>
        <p:spPr>
          <a:xfrm>
            <a:off x="8236872" y="3016709"/>
            <a:ext cx="915635" cy="369332"/>
          </a:xfrm>
          <a:prstGeom prst="rect">
            <a:avLst/>
          </a:prstGeom>
          <a:noFill/>
        </p:spPr>
        <p:txBody>
          <a:bodyPr wrap="none" rtlCol="0">
            <a:spAutoFit/>
          </a:bodyPr>
          <a:lstStyle/>
          <a:p>
            <a:r>
              <a:rPr lang="en-GB">
                <a:solidFill>
                  <a:schemeClr val="bg1"/>
                </a:solidFill>
              </a:rPr>
              <a:t>Day 36</a:t>
            </a:r>
          </a:p>
        </p:txBody>
      </p:sp>
      <p:sp>
        <p:nvSpPr>
          <p:cNvPr id="16" name="TextBox 15">
            <a:extLst>
              <a:ext uri="{FF2B5EF4-FFF2-40B4-BE49-F238E27FC236}">
                <a16:creationId xmlns:a16="http://schemas.microsoft.com/office/drawing/2014/main" id="{78C3521C-4DC7-41FE-8ECA-4C1EA9F59884}"/>
              </a:ext>
            </a:extLst>
          </p:cNvPr>
          <p:cNvSpPr txBox="1"/>
          <p:nvPr/>
        </p:nvSpPr>
        <p:spPr>
          <a:xfrm>
            <a:off x="11062169" y="3016709"/>
            <a:ext cx="915635" cy="369332"/>
          </a:xfrm>
          <a:prstGeom prst="rect">
            <a:avLst/>
          </a:prstGeom>
          <a:noFill/>
        </p:spPr>
        <p:txBody>
          <a:bodyPr wrap="none" rtlCol="0">
            <a:spAutoFit/>
          </a:bodyPr>
          <a:lstStyle/>
          <a:p>
            <a:r>
              <a:rPr lang="en-GB">
                <a:solidFill>
                  <a:schemeClr val="bg1"/>
                </a:solidFill>
              </a:rPr>
              <a:t>Day 42</a:t>
            </a:r>
          </a:p>
        </p:txBody>
      </p:sp>
      <p:pic>
        <p:nvPicPr>
          <p:cNvPr id="17" name="Picture 16">
            <a:extLst>
              <a:ext uri="{FF2B5EF4-FFF2-40B4-BE49-F238E27FC236}">
                <a16:creationId xmlns:a16="http://schemas.microsoft.com/office/drawing/2014/main" id="{3694C7A3-C338-4297-9F54-E11C4910491D}"/>
              </a:ext>
            </a:extLst>
          </p:cNvPr>
          <p:cNvPicPr>
            <a:picLocks noChangeAspect="1"/>
          </p:cNvPicPr>
          <p:nvPr/>
        </p:nvPicPr>
        <p:blipFill>
          <a:blip r:embed="rId6"/>
          <a:stretch>
            <a:fillRect/>
          </a:stretch>
        </p:blipFill>
        <p:spPr>
          <a:xfrm>
            <a:off x="450816" y="3498369"/>
            <a:ext cx="9468770" cy="2974362"/>
          </a:xfrm>
          <a:prstGeom prst="rect">
            <a:avLst/>
          </a:prstGeom>
        </p:spPr>
      </p:pic>
      <p:sp>
        <p:nvSpPr>
          <p:cNvPr id="18" name="TextBox 17">
            <a:extLst>
              <a:ext uri="{FF2B5EF4-FFF2-40B4-BE49-F238E27FC236}">
                <a16:creationId xmlns:a16="http://schemas.microsoft.com/office/drawing/2014/main" id="{52D18C1D-6D3E-48EE-AAFB-F2FC58FFDFBB}"/>
              </a:ext>
            </a:extLst>
          </p:cNvPr>
          <p:cNvSpPr txBox="1"/>
          <p:nvPr/>
        </p:nvSpPr>
        <p:spPr>
          <a:xfrm>
            <a:off x="3716785" y="839182"/>
            <a:ext cx="1287532" cy="369332"/>
          </a:xfrm>
          <a:prstGeom prst="rect">
            <a:avLst/>
          </a:prstGeom>
          <a:noFill/>
        </p:spPr>
        <p:txBody>
          <a:bodyPr wrap="none" rtlCol="0">
            <a:spAutoFit/>
          </a:bodyPr>
          <a:lstStyle/>
          <a:p>
            <a:r>
              <a:rPr lang="en-GB">
                <a:solidFill>
                  <a:schemeClr val="bg1"/>
                </a:solidFill>
              </a:rPr>
              <a:t>Sample #1</a:t>
            </a:r>
          </a:p>
        </p:txBody>
      </p:sp>
      <p:sp>
        <p:nvSpPr>
          <p:cNvPr id="19" name="TextBox 18">
            <a:extLst>
              <a:ext uri="{FF2B5EF4-FFF2-40B4-BE49-F238E27FC236}">
                <a16:creationId xmlns:a16="http://schemas.microsoft.com/office/drawing/2014/main" id="{5AC81999-7C3B-4B35-AEB5-DBFA0292F114}"/>
              </a:ext>
            </a:extLst>
          </p:cNvPr>
          <p:cNvSpPr txBox="1"/>
          <p:nvPr/>
        </p:nvSpPr>
        <p:spPr>
          <a:xfrm>
            <a:off x="6830542" y="838966"/>
            <a:ext cx="1287532" cy="369332"/>
          </a:xfrm>
          <a:prstGeom prst="rect">
            <a:avLst/>
          </a:prstGeom>
          <a:noFill/>
        </p:spPr>
        <p:txBody>
          <a:bodyPr wrap="none" rtlCol="0">
            <a:spAutoFit/>
          </a:bodyPr>
          <a:lstStyle/>
          <a:p>
            <a:r>
              <a:rPr lang="en-GB">
                <a:solidFill>
                  <a:schemeClr val="bg1"/>
                </a:solidFill>
              </a:rPr>
              <a:t>Sample #5</a:t>
            </a:r>
          </a:p>
        </p:txBody>
      </p:sp>
      <p:sp>
        <p:nvSpPr>
          <p:cNvPr id="20" name="TextBox 19">
            <a:extLst>
              <a:ext uri="{FF2B5EF4-FFF2-40B4-BE49-F238E27FC236}">
                <a16:creationId xmlns:a16="http://schemas.microsoft.com/office/drawing/2014/main" id="{FE404D16-0A2E-4240-9608-035261633E68}"/>
              </a:ext>
            </a:extLst>
          </p:cNvPr>
          <p:cNvSpPr txBox="1"/>
          <p:nvPr/>
        </p:nvSpPr>
        <p:spPr>
          <a:xfrm>
            <a:off x="9609801" y="838966"/>
            <a:ext cx="1287532" cy="369332"/>
          </a:xfrm>
          <a:prstGeom prst="rect">
            <a:avLst/>
          </a:prstGeom>
          <a:noFill/>
        </p:spPr>
        <p:txBody>
          <a:bodyPr wrap="none" rtlCol="0">
            <a:spAutoFit/>
          </a:bodyPr>
          <a:lstStyle/>
          <a:p>
            <a:r>
              <a:rPr lang="en-GB">
                <a:solidFill>
                  <a:schemeClr val="bg1"/>
                </a:solidFill>
              </a:rPr>
              <a:t>Sample #6</a:t>
            </a:r>
          </a:p>
        </p:txBody>
      </p:sp>
      <p:sp>
        <p:nvSpPr>
          <p:cNvPr id="21" name="TextBox 20">
            <a:extLst>
              <a:ext uri="{FF2B5EF4-FFF2-40B4-BE49-F238E27FC236}">
                <a16:creationId xmlns:a16="http://schemas.microsoft.com/office/drawing/2014/main" id="{09D34898-89FD-45A0-A9AF-D5F2B51E4404}"/>
              </a:ext>
            </a:extLst>
          </p:cNvPr>
          <p:cNvSpPr txBox="1"/>
          <p:nvPr/>
        </p:nvSpPr>
        <p:spPr>
          <a:xfrm>
            <a:off x="620956" y="2739710"/>
            <a:ext cx="761747" cy="646331"/>
          </a:xfrm>
          <a:prstGeom prst="rect">
            <a:avLst/>
          </a:prstGeom>
          <a:noFill/>
        </p:spPr>
        <p:txBody>
          <a:bodyPr wrap="none" rtlCol="0">
            <a:spAutoFit/>
          </a:bodyPr>
          <a:lstStyle/>
          <a:p>
            <a:r>
              <a:rPr lang="en-GB"/>
              <a:t>Rods</a:t>
            </a:r>
          </a:p>
          <a:p>
            <a:r>
              <a:rPr lang="en-GB">
                <a:solidFill>
                  <a:srgbClr val="000000"/>
                </a:solidFill>
              </a:rPr>
              <a:t>Cocci</a:t>
            </a:r>
          </a:p>
        </p:txBody>
      </p:sp>
      <p:sp>
        <p:nvSpPr>
          <p:cNvPr id="7" name="TextBox 6">
            <a:extLst>
              <a:ext uri="{FF2B5EF4-FFF2-40B4-BE49-F238E27FC236}">
                <a16:creationId xmlns:a16="http://schemas.microsoft.com/office/drawing/2014/main" id="{16899804-B089-4DB1-8CFE-315CEA969A40}"/>
              </a:ext>
            </a:extLst>
          </p:cNvPr>
          <p:cNvSpPr txBox="1"/>
          <p:nvPr/>
        </p:nvSpPr>
        <p:spPr>
          <a:xfrm>
            <a:off x="9608396" y="3554389"/>
            <a:ext cx="2577873" cy="3139321"/>
          </a:xfrm>
          <a:prstGeom prst="rect">
            <a:avLst/>
          </a:prstGeom>
          <a:noFill/>
        </p:spPr>
        <p:txBody>
          <a:bodyPr wrap="square" rtlCol="0">
            <a:spAutoFit/>
          </a:bodyPr>
          <a:lstStyle/>
          <a:p>
            <a:r>
              <a:rPr lang="en-GB" dirty="0">
                <a:solidFill>
                  <a:srgbClr val="000000"/>
                </a:solidFill>
              </a:rPr>
              <a:t>Plant stability and lack of test separator access has resulted in fewer J40 tests than ideal. </a:t>
            </a:r>
          </a:p>
          <a:p>
            <a:endParaRPr lang="en-GB" dirty="0">
              <a:solidFill>
                <a:srgbClr val="000000"/>
              </a:solidFill>
            </a:endParaRPr>
          </a:p>
          <a:p>
            <a:r>
              <a:rPr lang="en-GB" dirty="0">
                <a:solidFill>
                  <a:srgbClr val="000000"/>
                </a:solidFill>
              </a:rPr>
              <a:t>The microbial counts are promising, and the production behaviour is being closely monitored.</a:t>
            </a:r>
          </a:p>
        </p:txBody>
      </p:sp>
    </p:spTree>
    <p:extLst>
      <p:ext uri="{BB962C8B-B14F-4D97-AF65-F5344CB8AC3E}">
        <p14:creationId xmlns:p14="http://schemas.microsoft.com/office/powerpoint/2010/main" val="84504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127C3-2E82-44B0-8CF9-BBC862E5F159}"/>
              </a:ext>
            </a:extLst>
          </p:cNvPr>
          <p:cNvSpPr>
            <a:spLocks noGrp="1"/>
          </p:cNvSpPr>
          <p:nvPr>
            <p:ph type="sldNum" sz="quarter" idx="4"/>
          </p:nvPr>
        </p:nvSpPr>
        <p:spPr/>
        <p:txBody>
          <a:bodyPr/>
          <a:lstStyle/>
          <a:p>
            <a:fld id="{BD570499-CBD4-451A-B79B-6B9B9C546311}" type="slidenum">
              <a:rPr lang="en-US" smtClean="0"/>
              <a:pPr/>
              <a:t>17</a:t>
            </a:fld>
            <a:endParaRPr lang="en-US"/>
          </a:p>
        </p:txBody>
      </p:sp>
      <p:sp>
        <p:nvSpPr>
          <p:cNvPr id="3" name="Content Placeholder 2">
            <a:extLst>
              <a:ext uri="{FF2B5EF4-FFF2-40B4-BE49-F238E27FC236}">
                <a16:creationId xmlns:a16="http://schemas.microsoft.com/office/drawing/2014/main" id="{BD2850B0-8949-41CD-A26A-73F2C4D903F2}"/>
              </a:ext>
            </a:extLst>
          </p:cNvPr>
          <p:cNvSpPr>
            <a:spLocks noGrp="1"/>
          </p:cNvSpPr>
          <p:nvPr>
            <p:ph sz="half" idx="11"/>
          </p:nvPr>
        </p:nvSpPr>
        <p:spPr/>
        <p:txBody>
          <a:bodyPr>
            <a:normAutofit/>
          </a:bodyPr>
          <a:lstStyle/>
          <a:p>
            <a:pPr marL="457200" indent="-457200">
              <a:buFont typeface="+mj-lt"/>
              <a:buAutoNum type="arabicPeriod"/>
            </a:pPr>
            <a:r>
              <a:rPr lang="en-GB" dirty="0">
                <a:solidFill>
                  <a:srgbClr val="C00000"/>
                </a:solidFill>
              </a:rPr>
              <a:t>IMPORTANT:</a:t>
            </a:r>
            <a:r>
              <a:rPr lang="en-GB" dirty="0"/>
              <a:t> </a:t>
            </a:r>
            <a:r>
              <a:rPr lang="en-GB" dirty="0">
                <a:solidFill>
                  <a:srgbClr val="000000"/>
                </a:solidFill>
              </a:rPr>
              <a:t>Stability of operating conditions</a:t>
            </a:r>
          </a:p>
          <a:p>
            <a:pPr marL="877888" lvl="1" indent="-342900"/>
            <a:r>
              <a:rPr lang="en-GB" sz="1400" dirty="0">
                <a:solidFill>
                  <a:srgbClr val="000000"/>
                </a:solidFill>
              </a:rPr>
              <a:t>Consistent reliable water injection</a:t>
            </a:r>
          </a:p>
          <a:p>
            <a:pPr marL="877888" lvl="1" indent="-342900"/>
            <a:r>
              <a:rPr lang="en-GB" sz="1400" dirty="0">
                <a:solidFill>
                  <a:srgbClr val="000000"/>
                </a:solidFill>
              </a:rPr>
              <a:t>Steady flowing pressures</a:t>
            </a:r>
          </a:p>
          <a:p>
            <a:pPr marL="877888" lvl="1" indent="-342900"/>
            <a:r>
              <a:rPr lang="en-GB" sz="1400" dirty="0">
                <a:solidFill>
                  <a:srgbClr val="000000"/>
                </a:solidFill>
              </a:rPr>
              <a:t>No planned shutdowns (TARs, maintenance etc)</a:t>
            </a:r>
          </a:p>
          <a:p>
            <a:pPr marL="877888" lvl="1" indent="-342900"/>
            <a:r>
              <a:rPr lang="en-GB" sz="1400" dirty="0">
                <a:solidFill>
                  <a:srgbClr val="000000"/>
                </a:solidFill>
              </a:rPr>
              <a:t>Routine access to test separator</a:t>
            </a:r>
          </a:p>
          <a:p>
            <a:pPr marL="457200" indent="-457200">
              <a:buFont typeface="+mj-lt"/>
              <a:buAutoNum type="arabicPeriod"/>
            </a:pPr>
            <a:r>
              <a:rPr lang="en-GB" dirty="0">
                <a:solidFill>
                  <a:srgbClr val="000000"/>
                </a:solidFill>
              </a:rPr>
              <a:t>Well Selection</a:t>
            </a:r>
          </a:p>
          <a:p>
            <a:pPr marL="895350" lvl="1" indent="-342900"/>
            <a:r>
              <a:rPr lang="en-GB" sz="1400" dirty="0">
                <a:solidFill>
                  <a:srgbClr val="000000"/>
                </a:solidFill>
              </a:rPr>
              <a:t>Choose one of your better wells for a technology trial </a:t>
            </a:r>
          </a:p>
          <a:p>
            <a:pPr marL="1181100" lvl="3" indent="-171450"/>
            <a:r>
              <a:rPr lang="en-GB" sz="1200" dirty="0">
                <a:solidFill>
                  <a:srgbClr val="000000"/>
                </a:solidFill>
              </a:rPr>
              <a:t>It’s tempting to select a low value well, however when working with small absolute production volumes it’s often hard to differentiate a true production increment from natural fluctuation. This leads to uncertainty in trial success and premature termination of a potentially promising technology. </a:t>
            </a:r>
          </a:p>
          <a:p>
            <a:pPr marL="895350" lvl="1" indent="-342900"/>
            <a:r>
              <a:rPr lang="en-GB" sz="1400" dirty="0">
                <a:solidFill>
                  <a:srgbClr val="000000"/>
                </a:solidFill>
              </a:rPr>
              <a:t>A well established production trend supported by frequent well test data. </a:t>
            </a:r>
          </a:p>
          <a:p>
            <a:pPr marL="895350" lvl="1" indent="-342900"/>
            <a:r>
              <a:rPr lang="en-GB" sz="1400" dirty="0">
                <a:solidFill>
                  <a:srgbClr val="000000"/>
                </a:solidFill>
              </a:rPr>
              <a:t>Good understanding of production and water cut behaviour after a moderate duration shut down. </a:t>
            </a:r>
          </a:p>
          <a:p>
            <a:pPr marL="457200" indent="-457200">
              <a:buFont typeface="+mj-lt"/>
              <a:buAutoNum type="arabicPeriod"/>
            </a:pPr>
            <a:r>
              <a:rPr lang="en-GB" dirty="0">
                <a:solidFill>
                  <a:srgbClr val="000000"/>
                </a:solidFill>
              </a:rPr>
              <a:t>Technology deployment</a:t>
            </a:r>
          </a:p>
          <a:p>
            <a:pPr marL="877888" lvl="1" indent="-342900"/>
            <a:r>
              <a:rPr lang="en-GB" sz="1400" dirty="0">
                <a:solidFill>
                  <a:srgbClr val="000000"/>
                </a:solidFill>
              </a:rPr>
              <a:t>No platform engineering modifications required. Deployment is very similar to a scale squeeze or other </a:t>
            </a:r>
            <a:r>
              <a:rPr lang="en-GB" sz="1400" dirty="0" err="1">
                <a:solidFill>
                  <a:srgbClr val="000000"/>
                </a:solidFill>
              </a:rPr>
              <a:t>bullheaded</a:t>
            </a:r>
            <a:r>
              <a:rPr lang="en-GB" sz="1400" dirty="0">
                <a:solidFill>
                  <a:srgbClr val="000000"/>
                </a:solidFill>
              </a:rPr>
              <a:t> treatment.</a:t>
            </a:r>
          </a:p>
          <a:p>
            <a:pPr marL="877888" lvl="1" indent="-342900"/>
            <a:r>
              <a:rPr lang="en-GB" sz="1400" dirty="0">
                <a:solidFill>
                  <a:srgbClr val="000000"/>
                </a:solidFill>
              </a:rPr>
              <a:t>Significant cost savings can be realised by sharing pumping facilities and rig up with other routine well protection activities.</a:t>
            </a:r>
          </a:p>
          <a:p>
            <a:pPr marL="877888" lvl="1" indent="-342900"/>
            <a:r>
              <a:rPr lang="en-GB" sz="1400" dirty="0">
                <a:solidFill>
                  <a:srgbClr val="000000"/>
                </a:solidFill>
              </a:rPr>
              <a:t>The act of sampling and shipping the produced water samples is simple, low volume and can be performed by the platform chemist. Several samples can be shipped at once provided the earlier samples are kept warm to avoid the microbes from dying. </a:t>
            </a:r>
          </a:p>
          <a:p>
            <a:pPr marL="877888" lvl="1" indent="-342900"/>
            <a:r>
              <a:rPr lang="en-GB" sz="1400" dirty="0">
                <a:solidFill>
                  <a:srgbClr val="000000"/>
                </a:solidFill>
              </a:rPr>
              <a:t>After being mixed the nutrients have a used by date.</a:t>
            </a:r>
          </a:p>
          <a:p>
            <a:pPr marL="0" indent="0">
              <a:buNone/>
            </a:pPr>
            <a:endParaRPr lang="en-GB" dirty="0"/>
          </a:p>
          <a:p>
            <a:pPr marL="0" indent="0">
              <a:buNone/>
            </a:pPr>
            <a:endParaRPr lang="en-GB" dirty="0"/>
          </a:p>
        </p:txBody>
      </p:sp>
      <p:sp>
        <p:nvSpPr>
          <p:cNvPr id="4" name="Title 3">
            <a:extLst>
              <a:ext uri="{FF2B5EF4-FFF2-40B4-BE49-F238E27FC236}">
                <a16:creationId xmlns:a16="http://schemas.microsoft.com/office/drawing/2014/main" id="{29F45573-94EF-4A0A-A0C5-33F7EF115895}"/>
              </a:ext>
            </a:extLst>
          </p:cNvPr>
          <p:cNvSpPr>
            <a:spLocks noGrp="1"/>
          </p:cNvSpPr>
          <p:nvPr>
            <p:ph type="title"/>
          </p:nvPr>
        </p:nvSpPr>
        <p:spPr/>
        <p:txBody>
          <a:bodyPr/>
          <a:lstStyle/>
          <a:p>
            <a:r>
              <a:rPr lang="en-GB" dirty="0">
                <a:solidFill>
                  <a:schemeClr val="tx2"/>
                </a:solidFill>
              </a:rPr>
              <a:t>Lessons</a:t>
            </a:r>
            <a:r>
              <a:rPr lang="en-GB" dirty="0"/>
              <a:t> </a:t>
            </a:r>
            <a:r>
              <a:rPr lang="en-GB" dirty="0">
                <a:solidFill>
                  <a:schemeClr val="tx2"/>
                </a:solidFill>
              </a:rPr>
              <a:t>Learned</a:t>
            </a:r>
            <a:r>
              <a:rPr lang="en-GB" dirty="0"/>
              <a:t> </a:t>
            </a:r>
          </a:p>
        </p:txBody>
      </p:sp>
    </p:spTree>
    <p:extLst>
      <p:ext uri="{BB962C8B-B14F-4D97-AF65-F5344CB8AC3E}">
        <p14:creationId xmlns:p14="http://schemas.microsoft.com/office/powerpoint/2010/main" val="179134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127C3-2E82-44B0-8CF9-BBC862E5F159}"/>
              </a:ext>
            </a:extLst>
          </p:cNvPr>
          <p:cNvSpPr>
            <a:spLocks noGrp="1"/>
          </p:cNvSpPr>
          <p:nvPr>
            <p:ph type="sldNum" sz="quarter" idx="4"/>
          </p:nvPr>
        </p:nvSpPr>
        <p:spPr/>
        <p:txBody>
          <a:bodyPr/>
          <a:lstStyle/>
          <a:p>
            <a:fld id="{BD570499-CBD4-451A-B79B-6B9B9C546311}" type="slidenum">
              <a:rPr lang="en-US" smtClean="0"/>
              <a:pPr/>
              <a:t>18</a:t>
            </a:fld>
            <a:endParaRPr lang="en-US"/>
          </a:p>
        </p:txBody>
      </p:sp>
      <p:sp>
        <p:nvSpPr>
          <p:cNvPr id="3" name="Content Placeholder 2">
            <a:extLst>
              <a:ext uri="{FF2B5EF4-FFF2-40B4-BE49-F238E27FC236}">
                <a16:creationId xmlns:a16="http://schemas.microsoft.com/office/drawing/2014/main" id="{BD2850B0-8949-41CD-A26A-73F2C4D903F2}"/>
              </a:ext>
            </a:extLst>
          </p:cNvPr>
          <p:cNvSpPr>
            <a:spLocks noGrp="1"/>
          </p:cNvSpPr>
          <p:nvPr>
            <p:ph sz="half" idx="11"/>
          </p:nvPr>
        </p:nvSpPr>
        <p:spPr/>
        <p:txBody>
          <a:bodyPr/>
          <a:lstStyle/>
          <a:p>
            <a:r>
              <a:rPr lang="en-GB" dirty="0">
                <a:solidFill>
                  <a:srgbClr val="000000"/>
                </a:solidFill>
              </a:rPr>
              <a:t>Technology deployment has been </a:t>
            </a:r>
            <a:r>
              <a:rPr lang="en-GB" dirty="0">
                <a:solidFill>
                  <a:srgbClr val="C00000"/>
                </a:solidFill>
              </a:rPr>
              <a:t>simple</a:t>
            </a:r>
            <a:r>
              <a:rPr lang="en-GB" dirty="0">
                <a:solidFill>
                  <a:srgbClr val="000000"/>
                </a:solidFill>
              </a:rPr>
              <a:t> and </a:t>
            </a:r>
            <a:r>
              <a:rPr lang="en-GB" dirty="0">
                <a:solidFill>
                  <a:srgbClr val="C00000"/>
                </a:solidFill>
              </a:rPr>
              <a:t>cost effective</a:t>
            </a:r>
            <a:r>
              <a:rPr lang="en-GB" dirty="0">
                <a:solidFill>
                  <a:srgbClr val="000000"/>
                </a:solidFill>
              </a:rPr>
              <a:t>, with no evidence of any damaging impact on well productivity. </a:t>
            </a:r>
          </a:p>
          <a:p>
            <a:r>
              <a:rPr lang="en-GB" dirty="0">
                <a:solidFill>
                  <a:srgbClr val="000000"/>
                </a:solidFill>
              </a:rPr>
              <a:t>There is strong evidence of </a:t>
            </a:r>
            <a:r>
              <a:rPr lang="en-GB" dirty="0">
                <a:solidFill>
                  <a:srgbClr val="C00000"/>
                </a:solidFill>
              </a:rPr>
              <a:t>increased microbe numbers</a:t>
            </a:r>
            <a:r>
              <a:rPr lang="en-GB" dirty="0">
                <a:solidFill>
                  <a:srgbClr val="000000"/>
                </a:solidFill>
              </a:rPr>
              <a:t> within the produced water of all treated wells and affected producers</a:t>
            </a:r>
          </a:p>
          <a:p>
            <a:r>
              <a:rPr lang="en-GB" dirty="0">
                <a:solidFill>
                  <a:srgbClr val="000000"/>
                </a:solidFill>
              </a:rPr>
              <a:t>In both treated production wells (J17 and J40) the </a:t>
            </a:r>
            <a:r>
              <a:rPr lang="en-GB" dirty="0">
                <a:solidFill>
                  <a:srgbClr val="C00000"/>
                </a:solidFill>
              </a:rPr>
              <a:t>oil production increased </a:t>
            </a:r>
            <a:r>
              <a:rPr lang="en-GB" dirty="0">
                <a:solidFill>
                  <a:srgbClr val="000000"/>
                </a:solidFill>
              </a:rPr>
              <a:t>above the pre-defined base line for a period of 1 – 3 months. </a:t>
            </a:r>
          </a:p>
          <a:p>
            <a:pPr lvl="1"/>
            <a:r>
              <a:rPr lang="en-GB" dirty="0">
                <a:solidFill>
                  <a:srgbClr val="000000"/>
                </a:solidFill>
              </a:rPr>
              <a:t>The exact amount of the incremental oil that should be attributed to Organic oil recovery remains uncertain and subject to healthy debate within the joint venture.</a:t>
            </a:r>
          </a:p>
          <a:p>
            <a:pPr lvl="1"/>
            <a:r>
              <a:rPr lang="en-GB" dirty="0">
                <a:solidFill>
                  <a:srgbClr val="000000"/>
                </a:solidFill>
              </a:rPr>
              <a:t>A 4% decrease in water cut at J17 supports the mobilisation of additional oil in the vicinity of the well bore.</a:t>
            </a:r>
          </a:p>
          <a:p>
            <a:r>
              <a:rPr lang="en-GB" dirty="0">
                <a:solidFill>
                  <a:srgbClr val="000000"/>
                </a:solidFill>
              </a:rPr>
              <a:t>The produced water at J40 has </a:t>
            </a:r>
            <a:r>
              <a:rPr lang="en-GB" dirty="0">
                <a:solidFill>
                  <a:srgbClr val="C00000"/>
                </a:solidFill>
              </a:rPr>
              <a:t>elevated microbe numbers </a:t>
            </a:r>
            <a:r>
              <a:rPr lang="en-GB" dirty="0">
                <a:solidFill>
                  <a:srgbClr val="000000"/>
                </a:solidFill>
              </a:rPr>
              <a:t>due to OOR nutrient injection at J41z. </a:t>
            </a:r>
          </a:p>
          <a:p>
            <a:pPr lvl="1"/>
            <a:r>
              <a:rPr lang="en-GB" dirty="0">
                <a:solidFill>
                  <a:srgbClr val="000000"/>
                </a:solidFill>
              </a:rPr>
              <a:t>To date there has been insufficient well testing to prove (or disprove) an incremental oil benefit. </a:t>
            </a:r>
          </a:p>
          <a:p>
            <a:pPr lvl="1"/>
            <a:r>
              <a:rPr lang="en-GB" dirty="0">
                <a:solidFill>
                  <a:srgbClr val="000000"/>
                </a:solidFill>
              </a:rPr>
              <a:t>Due to water injection reliability a water cut decrease at J40 would be the strongest evidence of OOR effectiveness in the Scott oil field. </a:t>
            </a:r>
          </a:p>
          <a:p>
            <a:pPr lvl="1"/>
            <a:r>
              <a:rPr lang="en-GB" dirty="0">
                <a:solidFill>
                  <a:srgbClr val="000000"/>
                </a:solidFill>
              </a:rPr>
              <a:t>A longer term flattening of the water cut trend would also be a positive indicator of the OOR technology.</a:t>
            </a:r>
          </a:p>
          <a:p>
            <a:pPr marL="457200" lvl="1" indent="0" algn="ctr">
              <a:buNone/>
            </a:pPr>
            <a:endParaRPr lang="en-GB" dirty="0">
              <a:solidFill>
                <a:srgbClr val="000000"/>
              </a:solidFill>
            </a:endParaRPr>
          </a:p>
          <a:p>
            <a:pPr marL="0" indent="-77788" algn="ctr">
              <a:buNone/>
            </a:pPr>
            <a:r>
              <a:rPr lang="en-GB" b="1" dirty="0">
                <a:solidFill>
                  <a:srgbClr val="C00000"/>
                </a:solidFill>
              </a:rPr>
              <a:t>The trial of OOR, including data gathering, will continue for at least another 12 months. </a:t>
            </a:r>
          </a:p>
          <a:p>
            <a:pPr marL="0" indent="0">
              <a:buNone/>
            </a:pPr>
            <a:endParaRPr lang="en-GB" dirty="0"/>
          </a:p>
        </p:txBody>
      </p:sp>
      <p:sp>
        <p:nvSpPr>
          <p:cNvPr id="4" name="Title 3">
            <a:extLst>
              <a:ext uri="{FF2B5EF4-FFF2-40B4-BE49-F238E27FC236}">
                <a16:creationId xmlns:a16="http://schemas.microsoft.com/office/drawing/2014/main" id="{29F45573-94EF-4A0A-A0C5-33F7EF115895}"/>
              </a:ext>
            </a:extLst>
          </p:cNvPr>
          <p:cNvSpPr>
            <a:spLocks noGrp="1"/>
          </p:cNvSpPr>
          <p:nvPr>
            <p:ph type="title"/>
          </p:nvPr>
        </p:nvSpPr>
        <p:spPr/>
        <p:txBody>
          <a:bodyPr/>
          <a:lstStyle/>
          <a:p>
            <a:r>
              <a:rPr lang="en-GB" dirty="0">
                <a:solidFill>
                  <a:schemeClr val="tx2"/>
                </a:solidFill>
              </a:rPr>
              <a:t>Conclusions</a:t>
            </a:r>
          </a:p>
        </p:txBody>
      </p:sp>
    </p:spTree>
    <p:extLst>
      <p:ext uri="{BB962C8B-B14F-4D97-AF65-F5344CB8AC3E}">
        <p14:creationId xmlns:p14="http://schemas.microsoft.com/office/powerpoint/2010/main" val="321400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il-platform_247421">
            <a:extLst>
              <a:ext uri="{FF2B5EF4-FFF2-40B4-BE49-F238E27FC236}">
                <a16:creationId xmlns:a16="http://schemas.microsoft.com/office/drawing/2014/main" id="{3793F248-5474-9B4E-A1E9-5290F5C67007}"/>
              </a:ext>
            </a:extLst>
          </p:cNvPr>
          <p:cNvSpPr>
            <a:spLocks noChangeAspect="1"/>
          </p:cNvSpPr>
          <p:nvPr/>
        </p:nvSpPr>
        <p:spPr bwMode="auto">
          <a:xfrm>
            <a:off x="10673851" y="5283200"/>
            <a:ext cx="904808" cy="903446"/>
          </a:xfrm>
          <a:custGeom>
            <a:avLst/>
            <a:gdLst>
              <a:gd name="connsiteX0" fmla="*/ 589997 w 609614"/>
              <a:gd name="connsiteY0" fmla="*/ 589080 h 608697"/>
              <a:gd name="connsiteX1" fmla="*/ 609614 w 609614"/>
              <a:gd name="connsiteY1" fmla="*/ 589080 h 608697"/>
              <a:gd name="connsiteX2" fmla="*/ 609614 w 609614"/>
              <a:gd name="connsiteY2" fmla="*/ 608697 h 608697"/>
              <a:gd name="connsiteX3" fmla="*/ 589997 w 609614"/>
              <a:gd name="connsiteY3" fmla="*/ 608697 h 608697"/>
              <a:gd name="connsiteX4" fmla="*/ 452348 w 609614"/>
              <a:gd name="connsiteY4" fmla="*/ 490879 h 608697"/>
              <a:gd name="connsiteX5" fmla="*/ 452348 w 609614"/>
              <a:gd name="connsiteY5" fmla="*/ 549788 h 608697"/>
              <a:gd name="connsiteX6" fmla="*/ 501482 w 609614"/>
              <a:gd name="connsiteY6" fmla="*/ 549788 h 608697"/>
              <a:gd name="connsiteX7" fmla="*/ 501482 w 609614"/>
              <a:gd name="connsiteY7" fmla="*/ 569486 h 608697"/>
              <a:gd name="connsiteX8" fmla="*/ 452348 w 609614"/>
              <a:gd name="connsiteY8" fmla="*/ 569486 h 608697"/>
              <a:gd name="connsiteX9" fmla="*/ 452348 w 609614"/>
              <a:gd name="connsiteY9" fmla="*/ 589092 h 608697"/>
              <a:gd name="connsiteX10" fmla="*/ 530981 w 609614"/>
              <a:gd name="connsiteY10" fmla="*/ 589092 h 608697"/>
              <a:gd name="connsiteX11" fmla="*/ 530981 w 609614"/>
              <a:gd name="connsiteY11" fmla="*/ 569486 h 608697"/>
              <a:gd name="connsiteX12" fmla="*/ 521117 w 609614"/>
              <a:gd name="connsiteY12" fmla="*/ 569486 h 608697"/>
              <a:gd name="connsiteX13" fmla="*/ 521117 w 609614"/>
              <a:gd name="connsiteY13" fmla="*/ 549788 h 608697"/>
              <a:gd name="connsiteX14" fmla="*/ 530981 w 609614"/>
              <a:gd name="connsiteY14" fmla="*/ 549788 h 608697"/>
              <a:gd name="connsiteX15" fmla="*/ 530981 w 609614"/>
              <a:gd name="connsiteY15" fmla="*/ 490879 h 608697"/>
              <a:gd name="connsiteX16" fmla="*/ 245855 w 609614"/>
              <a:gd name="connsiteY16" fmla="*/ 490879 h 608697"/>
              <a:gd name="connsiteX17" fmla="*/ 245855 w 609614"/>
              <a:gd name="connsiteY17" fmla="*/ 589092 h 608697"/>
              <a:gd name="connsiteX18" fmla="*/ 432620 w 609614"/>
              <a:gd name="connsiteY18" fmla="*/ 589092 h 608697"/>
              <a:gd name="connsiteX19" fmla="*/ 432620 w 609614"/>
              <a:gd name="connsiteY19" fmla="*/ 490879 h 608697"/>
              <a:gd name="connsiteX20" fmla="*/ 147495 w 609614"/>
              <a:gd name="connsiteY20" fmla="*/ 490879 h 608697"/>
              <a:gd name="connsiteX21" fmla="*/ 147495 w 609614"/>
              <a:gd name="connsiteY21" fmla="*/ 549788 h 608697"/>
              <a:gd name="connsiteX22" fmla="*/ 196629 w 609614"/>
              <a:gd name="connsiteY22" fmla="*/ 549788 h 608697"/>
              <a:gd name="connsiteX23" fmla="*/ 196629 w 609614"/>
              <a:gd name="connsiteY23" fmla="*/ 569486 h 608697"/>
              <a:gd name="connsiteX24" fmla="*/ 147495 w 609614"/>
              <a:gd name="connsiteY24" fmla="*/ 569486 h 608697"/>
              <a:gd name="connsiteX25" fmla="*/ 147495 w 609614"/>
              <a:gd name="connsiteY25" fmla="*/ 589092 h 608697"/>
              <a:gd name="connsiteX26" fmla="*/ 226128 w 609614"/>
              <a:gd name="connsiteY26" fmla="*/ 589092 h 608697"/>
              <a:gd name="connsiteX27" fmla="*/ 226128 w 609614"/>
              <a:gd name="connsiteY27" fmla="*/ 569486 h 608697"/>
              <a:gd name="connsiteX28" fmla="*/ 216356 w 609614"/>
              <a:gd name="connsiteY28" fmla="*/ 569486 h 608697"/>
              <a:gd name="connsiteX29" fmla="*/ 216356 w 609614"/>
              <a:gd name="connsiteY29" fmla="*/ 549788 h 608697"/>
              <a:gd name="connsiteX30" fmla="*/ 226128 w 609614"/>
              <a:gd name="connsiteY30" fmla="*/ 549788 h 608697"/>
              <a:gd name="connsiteX31" fmla="*/ 226128 w 609614"/>
              <a:gd name="connsiteY31" fmla="*/ 490879 h 608697"/>
              <a:gd name="connsiteX32" fmla="*/ 88497 w 609614"/>
              <a:gd name="connsiteY32" fmla="*/ 431970 h 608697"/>
              <a:gd name="connsiteX33" fmla="*/ 88497 w 609614"/>
              <a:gd name="connsiteY33" fmla="*/ 471273 h 608697"/>
              <a:gd name="connsiteX34" fmla="*/ 589979 w 609614"/>
              <a:gd name="connsiteY34" fmla="*/ 471273 h 608697"/>
              <a:gd name="connsiteX35" fmla="*/ 589979 w 609614"/>
              <a:gd name="connsiteY35" fmla="*/ 431970 h 608697"/>
              <a:gd name="connsiteX36" fmla="*/ 404228 w 609614"/>
              <a:gd name="connsiteY36" fmla="*/ 431970 h 608697"/>
              <a:gd name="connsiteX37" fmla="*/ 244749 w 609614"/>
              <a:gd name="connsiteY37" fmla="*/ 431970 h 608697"/>
              <a:gd name="connsiteX38" fmla="*/ 148970 w 609614"/>
              <a:gd name="connsiteY38" fmla="*/ 392758 h 608697"/>
              <a:gd name="connsiteX39" fmla="*/ 162521 w 609614"/>
              <a:gd name="connsiteY39" fmla="*/ 412364 h 608697"/>
              <a:gd name="connsiteX40" fmla="*/ 205018 w 609614"/>
              <a:gd name="connsiteY40" fmla="*/ 412364 h 608697"/>
              <a:gd name="connsiteX41" fmla="*/ 188424 w 609614"/>
              <a:gd name="connsiteY41" fmla="*/ 392758 h 608697"/>
              <a:gd name="connsiteX42" fmla="*/ 531004 w 609614"/>
              <a:gd name="connsiteY42" fmla="*/ 373079 h 608697"/>
              <a:gd name="connsiteX43" fmla="*/ 550621 w 609614"/>
              <a:gd name="connsiteY43" fmla="*/ 373079 h 608697"/>
              <a:gd name="connsiteX44" fmla="*/ 550621 w 609614"/>
              <a:gd name="connsiteY44" fmla="*/ 392767 h 608697"/>
              <a:gd name="connsiteX45" fmla="*/ 531004 w 609614"/>
              <a:gd name="connsiteY45" fmla="*/ 392767 h 608697"/>
              <a:gd name="connsiteX46" fmla="*/ 491629 w 609614"/>
              <a:gd name="connsiteY46" fmla="*/ 373079 h 608697"/>
              <a:gd name="connsiteX47" fmla="*/ 511317 w 609614"/>
              <a:gd name="connsiteY47" fmla="*/ 373079 h 608697"/>
              <a:gd name="connsiteX48" fmla="*/ 511317 w 609614"/>
              <a:gd name="connsiteY48" fmla="*/ 392767 h 608697"/>
              <a:gd name="connsiteX49" fmla="*/ 491629 w 609614"/>
              <a:gd name="connsiteY49" fmla="*/ 392767 h 608697"/>
              <a:gd name="connsiteX50" fmla="*/ 142517 w 609614"/>
              <a:gd name="connsiteY50" fmla="*/ 338267 h 608697"/>
              <a:gd name="connsiteX51" fmla="*/ 131086 w 609614"/>
              <a:gd name="connsiteY51" fmla="*/ 366801 h 608697"/>
              <a:gd name="connsiteX52" fmla="*/ 135419 w 609614"/>
              <a:gd name="connsiteY52" fmla="*/ 373060 h 608697"/>
              <a:gd name="connsiteX53" fmla="*/ 171924 w 609614"/>
              <a:gd name="connsiteY53" fmla="*/ 373060 h 608697"/>
              <a:gd name="connsiteX54" fmla="*/ 275446 w 609614"/>
              <a:gd name="connsiteY54" fmla="*/ 328234 h 608697"/>
              <a:gd name="connsiteX55" fmla="*/ 266597 w 609614"/>
              <a:gd name="connsiteY55" fmla="*/ 412364 h 608697"/>
              <a:gd name="connsiteX56" fmla="*/ 359795 w 609614"/>
              <a:gd name="connsiteY56" fmla="*/ 412364 h 608697"/>
              <a:gd name="connsiteX57" fmla="*/ 452348 w 609614"/>
              <a:gd name="connsiteY57" fmla="*/ 324000 h 608697"/>
              <a:gd name="connsiteX58" fmla="*/ 452348 w 609614"/>
              <a:gd name="connsiteY58" fmla="*/ 412364 h 608697"/>
              <a:gd name="connsiteX59" fmla="*/ 570344 w 609614"/>
              <a:gd name="connsiteY59" fmla="*/ 412364 h 608697"/>
              <a:gd name="connsiteX60" fmla="*/ 570344 w 609614"/>
              <a:gd name="connsiteY60" fmla="*/ 324000 h 608697"/>
              <a:gd name="connsiteX61" fmla="*/ 299045 w 609614"/>
              <a:gd name="connsiteY61" fmla="*/ 324000 h 608697"/>
              <a:gd name="connsiteX62" fmla="*/ 381827 w 609614"/>
              <a:gd name="connsiteY62" fmla="*/ 406565 h 608697"/>
              <a:gd name="connsiteX63" fmla="*/ 373069 w 609614"/>
              <a:gd name="connsiteY63" fmla="*/ 324000 h 608697"/>
              <a:gd name="connsiteX64" fmla="*/ 81952 w 609614"/>
              <a:gd name="connsiteY64" fmla="*/ 295374 h 608697"/>
              <a:gd name="connsiteX65" fmla="*/ 117719 w 609614"/>
              <a:gd name="connsiteY65" fmla="*/ 347287 h 608697"/>
              <a:gd name="connsiteX66" fmla="*/ 128228 w 609614"/>
              <a:gd name="connsiteY66" fmla="*/ 321239 h 608697"/>
              <a:gd name="connsiteX67" fmla="*/ 120208 w 609614"/>
              <a:gd name="connsiteY67" fmla="*/ 311758 h 608697"/>
              <a:gd name="connsiteX68" fmla="*/ 49134 w 609614"/>
              <a:gd name="connsiteY68" fmla="*/ 282395 h 608697"/>
              <a:gd name="connsiteX69" fmla="*/ 49134 w 609614"/>
              <a:gd name="connsiteY69" fmla="*/ 589092 h 608697"/>
              <a:gd name="connsiteX70" fmla="*/ 127859 w 609614"/>
              <a:gd name="connsiteY70" fmla="*/ 589092 h 608697"/>
              <a:gd name="connsiteX71" fmla="*/ 127859 w 609614"/>
              <a:gd name="connsiteY71" fmla="*/ 490879 h 608697"/>
              <a:gd name="connsiteX72" fmla="*/ 68862 w 609614"/>
              <a:gd name="connsiteY72" fmla="*/ 490879 h 608697"/>
              <a:gd name="connsiteX73" fmla="*/ 68862 w 609614"/>
              <a:gd name="connsiteY73" fmla="*/ 412364 h 608697"/>
              <a:gd name="connsiteX74" fmla="*/ 138645 w 609614"/>
              <a:gd name="connsiteY74" fmla="*/ 412364 h 608697"/>
              <a:gd name="connsiteX75" fmla="*/ 109146 w 609614"/>
              <a:gd name="connsiteY75" fmla="*/ 369563 h 608697"/>
              <a:gd name="connsiteX76" fmla="*/ 108870 w 609614"/>
              <a:gd name="connsiteY76" fmla="*/ 369470 h 608697"/>
              <a:gd name="connsiteX77" fmla="*/ 108962 w 609614"/>
              <a:gd name="connsiteY77" fmla="*/ 369286 h 608697"/>
              <a:gd name="connsiteX78" fmla="*/ 72918 w 609614"/>
              <a:gd name="connsiteY78" fmla="*/ 255702 h 608697"/>
              <a:gd name="connsiteX79" fmla="*/ 63699 w 609614"/>
              <a:gd name="connsiteY79" fmla="*/ 266195 h 608697"/>
              <a:gd name="connsiteX80" fmla="*/ 92000 w 609614"/>
              <a:gd name="connsiteY80" fmla="*/ 278345 h 608697"/>
              <a:gd name="connsiteX81" fmla="*/ 511316 w 609614"/>
              <a:gd name="connsiteY81" fmla="*/ 235618 h 608697"/>
              <a:gd name="connsiteX82" fmla="*/ 531004 w 609614"/>
              <a:gd name="connsiteY82" fmla="*/ 235618 h 608697"/>
              <a:gd name="connsiteX83" fmla="*/ 531004 w 609614"/>
              <a:gd name="connsiteY83" fmla="*/ 255235 h 608697"/>
              <a:gd name="connsiteX84" fmla="*/ 511316 w 609614"/>
              <a:gd name="connsiteY84" fmla="*/ 255235 h 608697"/>
              <a:gd name="connsiteX85" fmla="*/ 471941 w 609614"/>
              <a:gd name="connsiteY85" fmla="*/ 235618 h 608697"/>
              <a:gd name="connsiteX86" fmla="*/ 491629 w 609614"/>
              <a:gd name="connsiteY86" fmla="*/ 235618 h 608697"/>
              <a:gd name="connsiteX87" fmla="*/ 491629 w 609614"/>
              <a:gd name="connsiteY87" fmla="*/ 255235 h 608697"/>
              <a:gd name="connsiteX88" fmla="*/ 471941 w 609614"/>
              <a:gd name="connsiteY88" fmla="*/ 255235 h 608697"/>
              <a:gd name="connsiteX89" fmla="*/ 285679 w 609614"/>
              <a:gd name="connsiteY89" fmla="*/ 231218 h 608697"/>
              <a:gd name="connsiteX90" fmla="*/ 277935 w 609614"/>
              <a:gd name="connsiteY90" fmla="*/ 304394 h 608697"/>
              <a:gd name="connsiteX91" fmla="*/ 351590 w 609614"/>
              <a:gd name="connsiteY91" fmla="*/ 304394 h 608697"/>
              <a:gd name="connsiteX92" fmla="*/ 307250 w 609614"/>
              <a:gd name="connsiteY92" fmla="*/ 225787 h 608697"/>
              <a:gd name="connsiteX93" fmla="*/ 370119 w 609614"/>
              <a:gd name="connsiteY93" fmla="*/ 295558 h 608697"/>
              <a:gd name="connsiteX94" fmla="*/ 362745 w 609614"/>
              <a:gd name="connsiteY94" fmla="*/ 225787 h 608697"/>
              <a:gd name="connsiteX95" fmla="*/ 452348 w 609614"/>
              <a:gd name="connsiteY95" fmla="*/ 216031 h 608697"/>
              <a:gd name="connsiteX96" fmla="*/ 452348 w 609614"/>
              <a:gd name="connsiteY96" fmla="*/ 304394 h 608697"/>
              <a:gd name="connsiteX97" fmla="*/ 570344 w 609614"/>
              <a:gd name="connsiteY97" fmla="*/ 304394 h 608697"/>
              <a:gd name="connsiteX98" fmla="*/ 570344 w 609614"/>
              <a:gd name="connsiteY98" fmla="*/ 216031 h 608697"/>
              <a:gd name="connsiteX99" fmla="*/ 39363 w 609614"/>
              <a:gd name="connsiteY99" fmla="*/ 216031 h 608697"/>
              <a:gd name="connsiteX100" fmla="*/ 19635 w 609614"/>
              <a:gd name="connsiteY100" fmla="*/ 235636 h 608697"/>
              <a:gd name="connsiteX101" fmla="*/ 39363 w 609614"/>
              <a:gd name="connsiteY101" fmla="*/ 255242 h 608697"/>
              <a:gd name="connsiteX102" fmla="*/ 58998 w 609614"/>
              <a:gd name="connsiteY102" fmla="*/ 235636 h 608697"/>
              <a:gd name="connsiteX103" fmla="*/ 39363 w 609614"/>
              <a:gd name="connsiteY103" fmla="*/ 216031 h 608697"/>
              <a:gd name="connsiteX104" fmla="*/ 295727 w 609614"/>
              <a:gd name="connsiteY104" fmla="*/ 135951 h 608697"/>
              <a:gd name="connsiteX105" fmla="*/ 288352 w 609614"/>
              <a:gd name="connsiteY105" fmla="*/ 206182 h 608697"/>
              <a:gd name="connsiteX106" fmla="*/ 344953 w 609614"/>
              <a:gd name="connsiteY106" fmla="*/ 206182 h 608697"/>
              <a:gd name="connsiteX107" fmla="*/ 313887 w 609614"/>
              <a:gd name="connsiteY107" fmla="*/ 127667 h 608697"/>
              <a:gd name="connsiteX108" fmla="*/ 359242 w 609614"/>
              <a:gd name="connsiteY108" fmla="*/ 192283 h 608697"/>
              <a:gd name="connsiteX109" fmla="*/ 352420 w 609614"/>
              <a:gd name="connsiteY109" fmla="*/ 127667 h 608697"/>
              <a:gd name="connsiteX110" fmla="*/ 303839 w 609614"/>
              <a:gd name="connsiteY110" fmla="*/ 58909 h 608697"/>
              <a:gd name="connsiteX111" fmla="*/ 298677 w 609614"/>
              <a:gd name="connsiteY111" fmla="*/ 107969 h 608697"/>
              <a:gd name="connsiteX112" fmla="*/ 350300 w 609614"/>
              <a:gd name="connsiteY112" fmla="*/ 107969 h 608697"/>
              <a:gd name="connsiteX113" fmla="*/ 345138 w 609614"/>
              <a:gd name="connsiteY113" fmla="*/ 58909 h 608697"/>
              <a:gd name="connsiteX114" fmla="*/ 285126 w 609614"/>
              <a:gd name="connsiteY114" fmla="*/ 19605 h 608697"/>
              <a:gd name="connsiteX115" fmla="*/ 285126 w 609614"/>
              <a:gd name="connsiteY115" fmla="*/ 39303 h 608697"/>
              <a:gd name="connsiteX116" fmla="*/ 286140 w 609614"/>
              <a:gd name="connsiteY116" fmla="*/ 39303 h 608697"/>
              <a:gd name="connsiteX117" fmla="*/ 362837 w 609614"/>
              <a:gd name="connsiteY117" fmla="*/ 39303 h 608697"/>
              <a:gd name="connsiteX118" fmla="*/ 363851 w 609614"/>
              <a:gd name="connsiteY118" fmla="*/ 39303 h 608697"/>
              <a:gd name="connsiteX119" fmla="*/ 363851 w 609614"/>
              <a:gd name="connsiteY119" fmla="*/ 19605 h 608697"/>
              <a:gd name="connsiteX120" fmla="*/ 265490 w 609614"/>
              <a:gd name="connsiteY120" fmla="*/ 0 h 608697"/>
              <a:gd name="connsiteX121" fmla="*/ 383486 w 609614"/>
              <a:gd name="connsiteY121" fmla="*/ 0 h 608697"/>
              <a:gd name="connsiteX122" fmla="*/ 383486 w 609614"/>
              <a:gd name="connsiteY122" fmla="*/ 58909 h 608697"/>
              <a:gd name="connsiteX123" fmla="*/ 364957 w 609614"/>
              <a:gd name="connsiteY123" fmla="*/ 58909 h 608697"/>
              <a:gd name="connsiteX124" fmla="*/ 402200 w 609614"/>
              <a:gd name="connsiteY124" fmla="*/ 412364 h 608697"/>
              <a:gd name="connsiteX125" fmla="*/ 432620 w 609614"/>
              <a:gd name="connsiteY125" fmla="*/ 412364 h 608697"/>
              <a:gd name="connsiteX126" fmla="*/ 432620 w 609614"/>
              <a:gd name="connsiteY126" fmla="*/ 324000 h 608697"/>
              <a:gd name="connsiteX127" fmla="*/ 412985 w 609614"/>
              <a:gd name="connsiteY127" fmla="*/ 324000 h 608697"/>
              <a:gd name="connsiteX128" fmla="*/ 412985 w 609614"/>
              <a:gd name="connsiteY128" fmla="*/ 304394 h 608697"/>
              <a:gd name="connsiteX129" fmla="*/ 432620 w 609614"/>
              <a:gd name="connsiteY129" fmla="*/ 304394 h 608697"/>
              <a:gd name="connsiteX130" fmla="*/ 432620 w 609614"/>
              <a:gd name="connsiteY130" fmla="*/ 216031 h 608697"/>
              <a:gd name="connsiteX131" fmla="*/ 412985 w 609614"/>
              <a:gd name="connsiteY131" fmla="*/ 216031 h 608697"/>
              <a:gd name="connsiteX132" fmla="*/ 412985 w 609614"/>
              <a:gd name="connsiteY132" fmla="*/ 196333 h 608697"/>
              <a:gd name="connsiteX133" fmla="*/ 609614 w 609614"/>
              <a:gd name="connsiteY133" fmla="*/ 196333 h 608697"/>
              <a:gd name="connsiteX134" fmla="*/ 609614 w 609614"/>
              <a:gd name="connsiteY134" fmla="*/ 216031 h 608697"/>
              <a:gd name="connsiteX135" fmla="*/ 589979 w 609614"/>
              <a:gd name="connsiteY135" fmla="*/ 216031 h 608697"/>
              <a:gd name="connsiteX136" fmla="*/ 589979 w 609614"/>
              <a:gd name="connsiteY136" fmla="*/ 304394 h 608697"/>
              <a:gd name="connsiteX137" fmla="*/ 609614 w 609614"/>
              <a:gd name="connsiteY137" fmla="*/ 304394 h 608697"/>
              <a:gd name="connsiteX138" fmla="*/ 609614 w 609614"/>
              <a:gd name="connsiteY138" fmla="*/ 324000 h 608697"/>
              <a:gd name="connsiteX139" fmla="*/ 589979 w 609614"/>
              <a:gd name="connsiteY139" fmla="*/ 324000 h 608697"/>
              <a:gd name="connsiteX140" fmla="*/ 589979 w 609614"/>
              <a:gd name="connsiteY140" fmla="*/ 412364 h 608697"/>
              <a:gd name="connsiteX141" fmla="*/ 609614 w 609614"/>
              <a:gd name="connsiteY141" fmla="*/ 412364 h 608697"/>
              <a:gd name="connsiteX142" fmla="*/ 609614 w 609614"/>
              <a:gd name="connsiteY142" fmla="*/ 490879 h 608697"/>
              <a:gd name="connsiteX143" fmla="*/ 550616 w 609614"/>
              <a:gd name="connsiteY143" fmla="*/ 490879 h 608697"/>
              <a:gd name="connsiteX144" fmla="*/ 550616 w 609614"/>
              <a:gd name="connsiteY144" fmla="*/ 589092 h 608697"/>
              <a:gd name="connsiteX145" fmla="*/ 570344 w 609614"/>
              <a:gd name="connsiteY145" fmla="*/ 589092 h 608697"/>
              <a:gd name="connsiteX146" fmla="*/ 570344 w 609614"/>
              <a:gd name="connsiteY146" fmla="*/ 608697 h 608697"/>
              <a:gd name="connsiteX147" fmla="*/ 0 w 609614"/>
              <a:gd name="connsiteY147" fmla="*/ 608697 h 608697"/>
              <a:gd name="connsiteX148" fmla="*/ 0 w 609614"/>
              <a:gd name="connsiteY148" fmla="*/ 589092 h 608697"/>
              <a:gd name="connsiteX149" fmla="*/ 29499 w 609614"/>
              <a:gd name="connsiteY149" fmla="*/ 589092 h 608697"/>
              <a:gd name="connsiteX150" fmla="*/ 29499 w 609614"/>
              <a:gd name="connsiteY150" fmla="*/ 273559 h 608697"/>
              <a:gd name="connsiteX151" fmla="*/ 0 w 609614"/>
              <a:gd name="connsiteY151" fmla="*/ 235636 h 608697"/>
              <a:gd name="connsiteX152" fmla="*/ 39363 w 609614"/>
              <a:gd name="connsiteY152" fmla="*/ 196333 h 608697"/>
              <a:gd name="connsiteX153" fmla="*/ 78264 w 609614"/>
              <a:gd name="connsiteY153" fmla="*/ 231586 h 608697"/>
              <a:gd name="connsiteX154" fmla="*/ 230737 w 609614"/>
              <a:gd name="connsiteY154" fmla="*/ 412364 h 608697"/>
              <a:gd name="connsiteX155" fmla="*/ 246777 w 609614"/>
              <a:gd name="connsiteY155" fmla="*/ 412364 h 608697"/>
              <a:gd name="connsiteX156" fmla="*/ 284019 w 609614"/>
              <a:gd name="connsiteY156" fmla="*/ 58909 h 608697"/>
              <a:gd name="connsiteX157" fmla="*/ 265490 w 609614"/>
              <a:gd name="connsiteY157" fmla="*/ 58909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9614" h="608697">
                <a:moveTo>
                  <a:pt x="589997" y="589080"/>
                </a:moveTo>
                <a:lnTo>
                  <a:pt x="609614" y="589080"/>
                </a:lnTo>
                <a:lnTo>
                  <a:pt x="609614" y="608697"/>
                </a:lnTo>
                <a:lnTo>
                  <a:pt x="589997" y="608697"/>
                </a:lnTo>
                <a:close/>
                <a:moveTo>
                  <a:pt x="452348" y="490879"/>
                </a:moveTo>
                <a:lnTo>
                  <a:pt x="452348" y="549788"/>
                </a:lnTo>
                <a:lnTo>
                  <a:pt x="501482" y="549788"/>
                </a:lnTo>
                <a:lnTo>
                  <a:pt x="501482" y="569486"/>
                </a:lnTo>
                <a:lnTo>
                  <a:pt x="452348" y="569486"/>
                </a:lnTo>
                <a:lnTo>
                  <a:pt x="452348" y="589092"/>
                </a:lnTo>
                <a:lnTo>
                  <a:pt x="530981" y="589092"/>
                </a:lnTo>
                <a:lnTo>
                  <a:pt x="530981" y="569486"/>
                </a:lnTo>
                <a:lnTo>
                  <a:pt x="521117" y="569486"/>
                </a:lnTo>
                <a:lnTo>
                  <a:pt x="521117" y="549788"/>
                </a:lnTo>
                <a:lnTo>
                  <a:pt x="530981" y="549788"/>
                </a:lnTo>
                <a:lnTo>
                  <a:pt x="530981" y="490879"/>
                </a:lnTo>
                <a:close/>
                <a:moveTo>
                  <a:pt x="245855" y="490879"/>
                </a:moveTo>
                <a:lnTo>
                  <a:pt x="245855" y="589092"/>
                </a:lnTo>
                <a:lnTo>
                  <a:pt x="432620" y="589092"/>
                </a:lnTo>
                <a:lnTo>
                  <a:pt x="432620" y="490879"/>
                </a:lnTo>
                <a:close/>
                <a:moveTo>
                  <a:pt x="147495" y="490879"/>
                </a:moveTo>
                <a:lnTo>
                  <a:pt x="147495" y="549788"/>
                </a:lnTo>
                <a:lnTo>
                  <a:pt x="196629" y="549788"/>
                </a:lnTo>
                <a:lnTo>
                  <a:pt x="196629" y="569486"/>
                </a:lnTo>
                <a:lnTo>
                  <a:pt x="147495" y="569486"/>
                </a:lnTo>
                <a:lnTo>
                  <a:pt x="147495" y="589092"/>
                </a:lnTo>
                <a:lnTo>
                  <a:pt x="226128" y="589092"/>
                </a:lnTo>
                <a:lnTo>
                  <a:pt x="226128" y="569486"/>
                </a:lnTo>
                <a:lnTo>
                  <a:pt x="216356" y="569486"/>
                </a:lnTo>
                <a:lnTo>
                  <a:pt x="216356" y="549788"/>
                </a:lnTo>
                <a:lnTo>
                  <a:pt x="226128" y="549788"/>
                </a:lnTo>
                <a:lnTo>
                  <a:pt x="226128" y="490879"/>
                </a:lnTo>
                <a:close/>
                <a:moveTo>
                  <a:pt x="88497" y="431970"/>
                </a:moveTo>
                <a:lnTo>
                  <a:pt x="88497" y="471273"/>
                </a:lnTo>
                <a:lnTo>
                  <a:pt x="589979" y="471273"/>
                </a:lnTo>
                <a:lnTo>
                  <a:pt x="589979" y="431970"/>
                </a:lnTo>
                <a:lnTo>
                  <a:pt x="404228" y="431970"/>
                </a:lnTo>
                <a:lnTo>
                  <a:pt x="244749" y="431970"/>
                </a:lnTo>
                <a:close/>
                <a:moveTo>
                  <a:pt x="148970" y="392758"/>
                </a:moveTo>
                <a:lnTo>
                  <a:pt x="162521" y="412364"/>
                </a:lnTo>
                <a:lnTo>
                  <a:pt x="205018" y="412364"/>
                </a:lnTo>
                <a:lnTo>
                  <a:pt x="188424" y="392758"/>
                </a:lnTo>
                <a:close/>
                <a:moveTo>
                  <a:pt x="531004" y="373079"/>
                </a:moveTo>
                <a:lnTo>
                  <a:pt x="550621" y="373079"/>
                </a:lnTo>
                <a:lnTo>
                  <a:pt x="550621" y="392767"/>
                </a:lnTo>
                <a:lnTo>
                  <a:pt x="531004" y="392767"/>
                </a:lnTo>
                <a:close/>
                <a:moveTo>
                  <a:pt x="491629" y="373079"/>
                </a:moveTo>
                <a:lnTo>
                  <a:pt x="511317" y="373079"/>
                </a:lnTo>
                <a:lnTo>
                  <a:pt x="511317" y="392767"/>
                </a:lnTo>
                <a:lnTo>
                  <a:pt x="491629" y="392767"/>
                </a:lnTo>
                <a:close/>
                <a:moveTo>
                  <a:pt x="142517" y="338267"/>
                </a:moveTo>
                <a:lnTo>
                  <a:pt x="131086" y="366801"/>
                </a:lnTo>
                <a:lnTo>
                  <a:pt x="135419" y="373060"/>
                </a:lnTo>
                <a:lnTo>
                  <a:pt x="171924" y="373060"/>
                </a:lnTo>
                <a:close/>
                <a:moveTo>
                  <a:pt x="275446" y="328234"/>
                </a:moveTo>
                <a:lnTo>
                  <a:pt x="266597" y="412364"/>
                </a:lnTo>
                <a:lnTo>
                  <a:pt x="359795" y="412364"/>
                </a:lnTo>
                <a:close/>
                <a:moveTo>
                  <a:pt x="452348" y="324000"/>
                </a:moveTo>
                <a:lnTo>
                  <a:pt x="452348" y="412364"/>
                </a:lnTo>
                <a:lnTo>
                  <a:pt x="570344" y="412364"/>
                </a:lnTo>
                <a:lnTo>
                  <a:pt x="570344" y="324000"/>
                </a:lnTo>
                <a:close/>
                <a:moveTo>
                  <a:pt x="299045" y="324000"/>
                </a:moveTo>
                <a:lnTo>
                  <a:pt x="381827" y="406565"/>
                </a:lnTo>
                <a:lnTo>
                  <a:pt x="373069" y="324000"/>
                </a:lnTo>
                <a:close/>
                <a:moveTo>
                  <a:pt x="81952" y="295374"/>
                </a:moveTo>
                <a:lnTo>
                  <a:pt x="117719" y="347287"/>
                </a:lnTo>
                <a:lnTo>
                  <a:pt x="128228" y="321239"/>
                </a:lnTo>
                <a:lnTo>
                  <a:pt x="120208" y="311758"/>
                </a:lnTo>
                <a:close/>
                <a:moveTo>
                  <a:pt x="49134" y="282395"/>
                </a:moveTo>
                <a:lnTo>
                  <a:pt x="49134" y="589092"/>
                </a:lnTo>
                <a:lnTo>
                  <a:pt x="127859" y="589092"/>
                </a:lnTo>
                <a:lnTo>
                  <a:pt x="127859" y="490879"/>
                </a:lnTo>
                <a:lnTo>
                  <a:pt x="68862" y="490879"/>
                </a:lnTo>
                <a:lnTo>
                  <a:pt x="68862" y="412364"/>
                </a:lnTo>
                <a:lnTo>
                  <a:pt x="138645" y="412364"/>
                </a:lnTo>
                <a:lnTo>
                  <a:pt x="109146" y="369563"/>
                </a:lnTo>
                <a:lnTo>
                  <a:pt x="108870" y="369470"/>
                </a:lnTo>
                <a:lnTo>
                  <a:pt x="108962" y="369286"/>
                </a:lnTo>
                <a:close/>
                <a:moveTo>
                  <a:pt x="72918" y="255702"/>
                </a:moveTo>
                <a:cubicBezTo>
                  <a:pt x="70521" y="259752"/>
                  <a:pt x="67387" y="263342"/>
                  <a:pt x="63699" y="266195"/>
                </a:cubicBezTo>
                <a:lnTo>
                  <a:pt x="92000" y="278345"/>
                </a:lnTo>
                <a:close/>
                <a:moveTo>
                  <a:pt x="511316" y="235618"/>
                </a:moveTo>
                <a:lnTo>
                  <a:pt x="531004" y="235618"/>
                </a:lnTo>
                <a:lnTo>
                  <a:pt x="531004" y="255235"/>
                </a:lnTo>
                <a:lnTo>
                  <a:pt x="511316" y="255235"/>
                </a:lnTo>
                <a:close/>
                <a:moveTo>
                  <a:pt x="471941" y="235618"/>
                </a:moveTo>
                <a:lnTo>
                  <a:pt x="491629" y="235618"/>
                </a:lnTo>
                <a:lnTo>
                  <a:pt x="491629" y="255235"/>
                </a:lnTo>
                <a:lnTo>
                  <a:pt x="471941" y="255235"/>
                </a:lnTo>
                <a:close/>
                <a:moveTo>
                  <a:pt x="285679" y="231218"/>
                </a:moveTo>
                <a:lnTo>
                  <a:pt x="277935" y="304394"/>
                </a:lnTo>
                <a:lnTo>
                  <a:pt x="351590" y="304394"/>
                </a:lnTo>
                <a:close/>
                <a:moveTo>
                  <a:pt x="307250" y="225787"/>
                </a:moveTo>
                <a:lnTo>
                  <a:pt x="370119" y="295558"/>
                </a:lnTo>
                <a:lnTo>
                  <a:pt x="362745" y="225787"/>
                </a:lnTo>
                <a:close/>
                <a:moveTo>
                  <a:pt x="452348" y="216031"/>
                </a:moveTo>
                <a:lnTo>
                  <a:pt x="452348" y="304394"/>
                </a:lnTo>
                <a:lnTo>
                  <a:pt x="570344" y="304394"/>
                </a:lnTo>
                <a:lnTo>
                  <a:pt x="570344" y="216031"/>
                </a:lnTo>
                <a:close/>
                <a:moveTo>
                  <a:pt x="39363" y="216031"/>
                </a:moveTo>
                <a:cubicBezTo>
                  <a:pt x="28485" y="216031"/>
                  <a:pt x="19635" y="224775"/>
                  <a:pt x="19635" y="235636"/>
                </a:cubicBezTo>
                <a:cubicBezTo>
                  <a:pt x="19635" y="246498"/>
                  <a:pt x="28485" y="255242"/>
                  <a:pt x="39363" y="255242"/>
                </a:cubicBezTo>
                <a:cubicBezTo>
                  <a:pt x="50148" y="255242"/>
                  <a:pt x="58998" y="246498"/>
                  <a:pt x="58998" y="235636"/>
                </a:cubicBezTo>
                <a:cubicBezTo>
                  <a:pt x="58998" y="224775"/>
                  <a:pt x="50148" y="216031"/>
                  <a:pt x="39363" y="216031"/>
                </a:cubicBezTo>
                <a:close/>
                <a:moveTo>
                  <a:pt x="295727" y="135951"/>
                </a:moveTo>
                <a:lnTo>
                  <a:pt x="288352" y="206182"/>
                </a:lnTo>
                <a:lnTo>
                  <a:pt x="344953" y="206182"/>
                </a:lnTo>
                <a:close/>
                <a:moveTo>
                  <a:pt x="313887" y="127667"/>
                </a:moveTo>
                <a:lnTo>
                  <a:pt x="359242" y="192283"/>
                </a:lnTo>
                <a:lnTo>
                  <a:pt x="352420" y="127667"/>
                </a:lnTo>
                <a:close/>
                <a:moveTo>
                  <a:pt x="303839" y="58909"/>
                </a:moveTo>
                <a:lnTo>
                  <a:pt x="298677" y="107969"/>
                </a:lnTo>
                <a:lnTo>
                  <a:pt x="350300" y="107969"/>
                </a:lnTo>
                <a:lnTo>
                  <a:pt x="345138" y="58909"/>
                </a:lnTo>
                <a:close/>
                <a:moveTo>
                  <a:pt x="285126" y="19605"/>
                </a:moveTo>
                <a:lnTo>
                  <a:pt x="285126" y="39303"/>
                </a:lnTo>
                <a:lnTo>
                  <a:pt x="286140" y="39303"/>
                </a:lnTo>
                <a:lnTo>
                  <a:pt x="362837" y="39303"/>
                </a:lnTo>
                <a:lnTo>
                  <a:pt x="363851" y="39303"/>
                </a:lnTo>
                <a:lnTo>
                  <a:pt x="363851" y="19605"/>
                </a:lnTo>
                <a:close/>
                <a:moveTo>
                  <a:pt x="265490" y="0"/>
                </a:moveTo>
                <a:lnTo>
                  <a:pt x="383486" y="0"/>
                </a:lnTo>
                <a:lnTo>
                  <a:pt x="383486" y="58909"/>
                </a:lnTo>
                <a:lnTo>
                  <a:pt x="364957" y="58909"/>
                </a:lnTo>
                <a:lnTo>
                  <a:pt x="402200" y="412364"/>
                </a:lnTo>
                <a:lnTo>
                  <a:pt x="432620" y="412364"/>
                </a:lnTo>
                <a:lnTo>
                  <a:pt x="432620" y="324000"/>
                </a:lnTo>
                <a:lnTo>
                  <a:pt x="412985" y="324000"/>
                </a:lnTo>
                <a:lnTo>
                  <a:pt x="412985" y="304394"/>
                </a:lnTo>
                <a:lnTo>
                  <a:pt x="432620" y="304394"/>
                </a:lnTo>
                <a:lnTo>
                  <a:pt x="432620" y="216031"/>
                </a:lnTo>
                <a:lnTo>
                  <a:pt x="412985" y="216031"/>
                </a:lnTo>
                <a:lnTo>
                  <a:pt x="412985" y="196333"/>
                </a:lnTo>
                <a:lnTo>
                  <a:pt x="609614" y="196333"/>
                </a:lnTo>
                <a:lnTo>
                  <a:pt x="609614" y="216031"/>
                </a:lnTo>
                <a:lnTo>
                  <a:pt x="589979" y="216031"/>
                </a:lnTo>
                <a:lnTo>
                  <a:pt x="589979" y="304394"/>
                </a:lnTo>
                <a:lnTo>
                  <a:pt x="609614" y="304394"/>
                </a:lnTo>
                <a:lnTo>
                  <a:pt x="609614" y="324000"/>
                </a:lnTo>
                <a:lnTo>
                  <a:pt x="589979" y="324000"/>
                </a:lnTo>
                <a:lnTo>
                  <a:pt x="589979" y="412364"/>
                </a:lnTo>
                <a:lnTo>
                  <a:pt x="609614" y="412364"/>
                </a:lnTo>
                <a:lnTo>
                  <a:pt x="609614" y="490879"/>
                </a:lnTo>
                <a:lnTo>
                  <a:pt x="550616" y="490879"/>
                </a:lnTo>
                <a:lnTo>
                  <a:pt x="550616" y="589092"/>
                </a:lnTo>
                <a:lnTo>
                  <a:pt x="570344" y="589092"/>
                </a:lnTo>
                <a:lnTo>
                  <a:pt x="570344" y="608697"/>
                </a:lnTo>
                <a:lnTo>
                  <a:pt x="0" y="608697"/>
                </a:lnTo>
                <a:lnTo>
                  <a:pt x="0" y="589092"/>
                </a:lnTo>
                <a:lnTo>
                  <a:pt x="29499" y="589092"/>
                </a:lnTo>
                <a:lnTo>
                  <a:pt x="29499" y="273559"/>
                </a:lnTo>
                <a:cubicBezTo>
                  <a:pt x="12537" y="269141"/>
                  <a:pt x="0" y="253861"/>
                  <a:pt x="0" y="235636"/>
                </a:cubicBezTo>
                <a:cubicBezTo>
                  <a:pt x="0" y="214006"/>
                  <a:pt x="17607" y="196333"/>
                  <a:pt x="39363" y="196333"/>
                </a:cubicBezTo>
                <a:cubicBezTo>
                  <a:pt x="59643" y="196333"/>
                  <a:pt x="76144" y="211796"/>
                  <a:pt x="78264" y="231586"/>
                </a:cubicBezTo>
                <a:lnTo>
                  <a:pt x="230737" y="412364"/>
                </a:lnTo>
                <a:lnTo>
                  <a:pt x="246777" y="412364"/>
                </a:lnTo>
                <a:lnTo>
                  <a:pt x="284019" y="58909"/>
                </a:lnTo>
                <a:lnTo>
                  <a:pt x="265490" y="58909"/>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矩形 9">
            <a:extLst>
              <a:ext uri="{FF2B5EF4-FFF2-40B4-BE49-F238E27FC236}">
                <a16:creationId xmlns:a16="http://schemas.microsoft.com/office/drawing/2014/main" id="{F88A5DD6-412B-B94C-98E2-E601C94DC726}"/>
              </a:ext>
            </a:extLst>
          </p:cNvPr>
          <p:cNvSpPr/>
          <p:nvPr/>
        </p:nvSpPr>
        <p:spPr>
          <a:xfrm>
            <a:off x="2660379" y="2705725"/>
            <a:ext cx="6871241" cy="1446550"/>
          </a:xfrm>
          <a:prstGeom prst="rect">
            <a:avLst/>
          </a:prstGeom>
          <a:noFill/>
        </p:spPr>
        <p:txBody>
          <a:bodyPr wrap="none" lIns="91440" tIns="45720" rIns="91440" bIns="45720">
            <a:spAutoFit/>
          </a:bodyPr>
          <a:lstStyle/>
          <a:p>
            <a:pPr lvl="0" algn="ctr"/>
            <a:r>
              <a:rPr lang="en-US" altLang="zh-CN" sz="8800" b="1" dirty="0">
                <a:ln w="22225">
                  <a:solidFill>
                    <a:srgbClr val="7198C8"/>
                  </a:solidFill>
                  <a:prstDash val="solid"/>
                </a:ln>
                <a:solidFill>
                  <a:srgbClr val="7198C8">
                    <a:lumMod val="40000"/>
                    <a:lumOff val="60000"/>
                  </a:srgbClr>
                </a:solidFill>
                <a:cs typeface="Arial"/>
              </a:rPr>
              <a:t>THANK YOU</a:t>
            </a:r>
          </a:p>
        </p:txBody>
      </p:sp>
    </p:spTree>
    <p:extLst>
      <p:ext uri="{BB962C8B-B14F-4D97-AF65-F5344CB8AC3E}">
        <p14:creationId xmlns:p14="http://schemas.microsoft.com/office/powerpoint/2010/main" val="145662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F5BFF2-60A9-47A3-B1AF-0E3DD3A3C069}"/>
              </a:ext>
            </a:extLst>
          </p:cNvPr>
          <p:cNvSpPr>
            <a:spLocks noGrp="1"/>
          </p:cNvSpPr>
          <p:nvPr>
            <p:ph type="sldNum" sz="quarter" idx="4"/>
          </p:nvPr>
        </p:nvSpPr>
        <p:spPr/>
        <p:txBody>
          <a:bodyPr/>
          <a:lstStyle/>
          <a:p>
            <a:fld id="{BD570499-CBD4-451A-B79B-6B9B9C546311}" type="slidenum">
              <a:rPr lang="en-US" smtClean="0"/>
              <a:pPr/>
              <a:t>2</a:t>
            </a:fld>
            <a:endParaRPr lang="en-US"/>
          </a:p>
        </p:txBody>
      </p:sp>
      <p:graphicFrame>
        <p:nvGraphicFramePr>
          <p:cNvPr id="5" name="Content Placeholder 4">
            <a:extLst>
              <a:ext uri="{FF2B5EF4-FFF2-40B4-BE49-F238E27FC236}">
                <a16:creationId xmlns:a16="http://schemas.microsoft.com/office/drawing/2014/main" id="{D3EC9C59-43E4-4C9B-96A4-412A0C70BBE9}"/>
              </a:ext>
            </a:extLst>
          </p:cNvPr>
          <p:cNvGraphicFramePr>
            <a:graphicFrameLocks noGrp="1"/>
          </p:cNvGraphicFramePr>
          <p:nvPr>
            <p:ph sz="half" idx="11"/>
            <p:extLst>
              <p:ext uri="{D42A27DB-BD31-4B8C-83A1-F6EECF244321}">
                <p14:modId xmlns:p14="http://schemas.microsoft.com/office/powerpoint/2010/main" val="1089175602"/>
              </p:ext>
            </p:extLst>
          </p:nvPr>
        </p:nvGraphicFramePr>
        <p:xfrm>
          <a:off x="661737" y="974558"/>
          <a:ext cx="10948737" cy="5293895"/>
        </p:xfrm>
        <a:graphic>
          <a:graphicData uri="http://schemas.openxmlformats.org/drawingml/2006/table">
            <a:tbl>
              <a:tblPr firstRow="1" firstCol="1" bandRow="1">
                <a:tableStyleId>{5C22544A-7EE6-4342-B048-85BDC9FD1C3A}</a:tableStyleId>
              </a:tblPr>
              <a:tblGrid>
                <a:gridCol w="10948737">
                  <a:extLst>
                    <a:ext uri="{9D8B030D-6E8A-4147-A177-3AD203B41FA5}">
                      <a16:colId xmlns:a16="http://schemas.microsoft.com/office/drawing/2014/main" val="1592729672"/>
                    </a:ext>
                  </a:extLst>
                </a:gridCol>
              </a:tblGrid>
              <a:tr h="5293895">
                <a:tc>
                  <a:txBody>
                    <a:bodyPr/>
                    <a:lstStyle/>
                    <a:p>
                      <a:pPr>
                        <a:lnSpc>
                          <a:spcPct val="115000"/>
                        </a:lnSpc>
                        <a:spcAft>
                          <a:spcPts val="600"/>
                        </a:spcAft>
                      </a:pPr>
                      <a:r>
                        <a:rPr lang="en-GB" sz="1400" b="0" dirty="0">
                          <a:solidFill>
                            <a:srgbClr val="000000"/>
                          </a:solidFill>
                          <a:effectLst/>
                        </a:rPr>
                        <a:t>“This presentation includes "forward-looking statements" within the meaning of the United States Private Securities Litigation Reform Act of 1995, including statements regarding expected future events, business prospectus or financial results. The words "expect", "anticipate", "continue", "estimate", "objective", "ongoing", "may", "will", "project", "should", "believe", "plans", "intends" and similar expressions are intended to identify such forward-looking statements. These statements are based on assumptions and analyses made by CNOOC Limited and/or its subsidiaries (the “Company”) in light of its experience and its perception of historical trends, current conditions and expected future developments, as well as other factors the Company believes are appropriate under the circumstances. However, whether actual results and developments will meet the expectations and predictions of the Company depends on a number of risks and uncertainties which could cause the actual results, performance and financial condition to differ materially from the Company's expectations, including but not limited to those associated with fluctuations in crude oil and natural gas prices, the exploration or development activities, the capital expenditure requirements, the business strategy, whether the transactions entered into by the Company can complete on schedule pursuant to their terms and timetable or at all, the highly competitive nature of the oil and natural gas industries, the foreign operations, environmental liabilities and compliance requirements, and economic and political conditions in the People's Republic of China. For a description of these and other risks and uncertainties, please see the documents the Company files from time to time with the United States Securities and Exchange Commission, including the Annual Report on Form 20-F filed in April of the latest fiscal year. </a:t>
                      </a:r>
                    </a:p>
                    <a:p>
                      <a:pPr>
                        <a:lnSpc>
                          <a:spcPct val="115000"/>
                        </a:lnSpc>
                        <a:spcAft>
                          <a:spcPts val="600"/>
                        </a:spcAft>
                      </a:pPr>
                      <a:r>
                        <a:rPr lang="en-GB" sz="1400" b="0" dirty="0">
                          <a:solidFill>
                            <a:srgbClr val="000000"/>
                          </a:solidFill>
                          <a:effectLst/>
                        </a:rPr>
                        <a:t>Consequently, all of the forward-looking statements made in this presentation are qualified by these cautionary statements. The Company cannot assure that the results or developments anticipated will be realised or, even if substantially realised, that they will have the expected effect on the Company, its business or operations.”</a:t>
                      </a:r>
                      <a:endParaRPr lang="en-GB"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3113398"/>
                  </a:ext>
                </a:extLst>
              </a:tr>
            </a:tbl>
          </a:graphicData>
        </a:graphic>
      </p:graphicFrame>
      <p:sp>
        <p:nvSpPr>
          <p:cNvPr id="4" name="Title 3">
            <a:extLst>
              <a:ext uri="{FF2B5EF4-FFF2-40B4-BE49-F238E27FC236}">
                <a16:creationId xmlns:a16="http://schemas.microsoft.com/office/drawing/2014/main" id="{A35E946B-609D-42F9-B083-67A1CE3E9A1C}"/>
              </a:ext>
            </a:extLst>
          </p:cNvPr>
          <p:cNvSpPr>
            <a:spLocks noGrp="1"/>
          </p:cNvSpPr>
          <p:nvPr>
            <p:ph type="title"/>
          </p:nvPr>
        </p:nvSpPr>
        <p:spPr/>
        <p:txBody>
          <a:bodyPr/>
          <a:lstStyle/>
          <a:p>
            <a:r>
              <a:rPr lang="en-GB" dirty="0">
                <a:solidFill>
                  <a:schemeClr val="tx2"/>
                </a:solidFill>
              </a:rPr>
              <a:t>Forward Looking Statement</a:t>
            </a:r>
          </a:p>
        </p:txBody>
      </p:sp>
    </p:spTree>
    <p:extLst>
      <p:ext uri="{BB962C8B-B14F-4D97-AF65-F5344CB8AC3E}">
        <p14:creationId xmlns:p14="http://schemas.microsoft.com/office/powerpoint/2010/main" val="402779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B746-8BFB-4FB3-A8F9-963AA7D4B299}"/>
              </a:ext>
            </a:extLst>
          </p:cNvPr>
          <p:cNvSpPr>
            <a:spLocks noGrp="1"/>
          </p:cNvSpPr>
          <p:nvPr>
            <p:ph type="title"/>
          </p:nvPr>
        </p:nvSpPr>
        <p:spPr/>
        <p:txBody>
          <a:bodyPr/>
          <a:lstStyle/>
          <a:p>
            <a:r>
              <a:rPr lang="en-GB" dirty="0">
                <a:solidFill>
                  <a:schemeClr val="tx2"/>
                </a:solidFill>
              </a:rPr>
              <a:t>Contents</a:t>
            </a:r>
          </a:p>
        </p:txBody>
      </p:sp>
      <p:sp>
        <p:nvSpPr>
          <p:cNvPr id="4" name="Content Placeholder 3">
            <a:extLst>
              <a:ext uri="{FF2B5EF4-FFF2-40B4-BE49-F238E27FC236}">
                <a16:creationId xmlns:a16="http://schemas.microsoft.com/office/drawing/2014/main" id="{3EAE9575-4B75-4512-8729-EAFE57EED314}"/>
              </a:ext>
            </a:extLst>
          </p:cNvPr>
          <p:cNvSpPr>
            <a:spLocks noGrp="1"/>
          </p:cNvSpPr>
          <p:nvPr>
            <p:ph sz="half" idx="11"/>
          </p:nvPr>
        </p:nvSpPr>
        <p:spPr/>
        <p:txBody>
          <a:bodyPr/>
          <a:lstStyle/>
          <a:p>
            <a:r>
              <a:rPr lang="en-GB" dirty="0">
                <a:solidFill>
                  <a:srgbClr val="000000"/>
                </a:solidFill>
                <a:latin typeface="+mn-lt"/>
              </a:rPr>
              <a:t>Organic Oil Recovery Technology Overview</a:t>
            </a:r>
          </a:p>
          <a:p>
            <a:r>
              <a:rPr lang="en-GB" dirty="0">
                <a:solidFill>
                  <a:srgbClr val="000000"/>
                </a:solidFill>
                <a:latin typeface="+mn-lt"/>
              </a:rPr>
              <a:t>Trial Roadmap</a:t>
            </a:r>
          </a:p>
          <a:p>
            <a:r>
              <a:rPr lang="en-GB" dirty="0">
                <a:solidFill>
                  <a:srgbClr val="000000"/>
                </a:solidFill>
                <a:latin typeface="+mn-lt"/>
              </a:rPr>
              <a:t>J17 Production Well Pilot</a:t>
            </a:r>
          </a:p>
          <a:p>
            <a:r>
              <a:rPr lang="en-GB" dirty="0">
                <a:solidFill>
                  <a:srgbClr val="000000"/>
                </a:solidFill>
                <a:latin typeface="+mn-lt"/>
              </a:rPr>
              <a:t>J40 – J41z Producer – Injector Pilot</a:t>
            </a:r>
          </a:p>
          <a:p>
            <a:r>
              <a:rPr lang="en-GB" dirty="0">
                <a:solidFill>
                  <a:srgbClr val="000000"/>
                </a:solidFill>
                <a:latin typeface="+mn-lt"/>
              </a:rPr>
              <a:t>Lessons Learned</a:t>
            </a:r>
          </a:p>
          <a:p>
            <a:r>
              <a:rPr lang="en-GB" dirty="0">
                <a:solidFill>
                  <a:srgbClr val="000000"/>
                </a:solidFill>
                <a:latin typeface="+mn-lt"/>
              </a:rPr>
              <a:t>Conclusions</a:t>
            </a:r>
          </a:p>
          <a:p>
            <a:endParaRPr lang="en-GB" dirty="0">
              <a:latin typeface="+mn-lt"/>
            </a:endParaRPr>
          </a:p>
          <a:p>
            <a:endParaRPr lang="en-GB" dirty="0">
              <a:latin typeface="+mn-lt"/>
            </a:endParaRPr>
          </a:p>
        </p:txBody>
      </p:sp>
    </p:spTree>
    <p:extLst>
      <p:ext uri="{BB962C8B-B14F-4D97-AF65-F5344CB8AC3E}">
        <p14:creationId xmlns:p14="http://schemas.microsoft.com/office/powerpoint/2010/main" val="345261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B746-8BFB-4FB3-A8F9-963AA7D4B299}"/>
              </a:ext>
            </a:extLst>
          </p:cNvPr>
          <p:cNvSpPr>
            <a:spLocks noGrp="1"/>
          </p:cNvSpPr>
          <p:nvPr>
            <p:ph type="title"/>
          </p:nvPr>
        </p:nvSpPr>
        <p:spPr/>
        <p:txBody>
          <a:bodyPr/>
          <a:lstStyle/>
          <a:p>
            <a:r>
              <a:rPr lang="en-GB" dirty="0">
                <a:solidFill>
                  <a:schemeClr val="tx2"/>
                </a:solidFill>
              </a:rPr>
              <a:t>Acknowledgements</a:t>
            </a:r>
          </a:p>
        </p:txBody>
      </p:sp>
      <p:pic>
        <p:nvPicPr>
          <p:cNvPr id="4" name="Picture 4" descr="A picture containing shape&#10;&#10;Description automatically generated">
            <a:extLst>
              <a:ext uri="{FF2B5EF4-FFF2-40B4-BE49-F238E27FC236}">
                <a16:creationId xmlns:a16="http://schemas.microsoft.com/office/drawing/2014/main" id="{78B1C8D4-DDFA-7FAA-5A9D-9E38CBCBE151}"/>
              </a:ext>
            </a:extLst>
          </p:cNvPr>
          <p:cNvPicPr>
            <a:picLocks noGrp="1" noChangeAspect="1"/>
          </p:cNvPicPr>
          <p:nvPr>
            <p:ph sz="half" idx="11"/>
          </p:nvPr>
        </p:nvPicPr>
        <p:blipFill>
          <a:blip r:embed="rId2"/>
          <a:stretch>
            <a:fillRect/>
          </a:stretch>
        </p:blipFill>
        <p:spPr>
          <a:xfrm>
            <a:off x="484576" y="1087986"/>
            <a:ext cx="3421885" cy="1822374"/>
          </a:xfrm>
        </p:spPr>
      </p:pic>
      <p:pic>
        <p:nvPicPr>
          <p:cNvPr id="3" name="Picture 4" descr="Logo&#10;&#10;Description automatically generated">
            <a:extLst>
              <a:ext uri="{FF2B5EF4-FFF2-40B4-BE49-F238E27FC236}">
                <a16:creationId xmlns:a16="http://schemas.microsoft.com/office/drawing/2014/main" id="{C76EC706-6898-16A8-A5F9-812AC3162AA2}"/>
              </a:ext>
            </a:extLst>
          </p:cNvPr>
          <p:cNvPicPr>
            <a:picLocks noChangeAspect="1"/>
          </p:cNvPicPr>
          <p:nvPr/>
        </p:nvPicPr>
        <p:blipFill>
          <a:blip r:embed="rId3"/>
          <a:stretch>
            <a:fillRect/>
          </a:stretch>
        </p:blipFill>
        <p:spPr>
          <a:xfrm>
            <a:off x="999298" y="3429000"/>
            <a:ext cx="2392439" cy="1466890"/>
          </a:xfrm>
          <a:prstGeom prst="rect">
            <a:avLst/>
          </a:prstGeom>
        </p:spPr>
      </p:pic>
      <p:pic>
        <p:nvPicPr>
          <p:cNvPr id="5" name="Picture 5" descr="Logo, company name&#10;&#10;Description automatically generated">
            <a:extLst>
              <a:ext uri="{FF2B5EF4-FFF2-40B4-BE49-F238E27FC236}">
                <a16:creationId xmlns:a16="http://schemas.microsoft.com/office/drawing/2014/main" id="{AD926057-BD68-7DAD-D3DE-138208FF3DC7}"/>
              </a:ext>
            </a:extLst>
          </p:cNvPr>
          <p:cNvPicPr>
            <a:picLocks noChangeAspect="1"/>
          </p:cNvPicPr>
          <p:nvPr/>
        </p:nvPicPr>
        <p:blipFill>
          <a:blip r:embed="rId4"/>
          <a:stretch>
            <a:fillRect/>
          </a:stretch>
        </p:blipFill>
        <p:spPr>
          <a:xfrm>
            <a:off x="4058334" y="1155960"/>
            <a:ext cx="3570248" cy="1865141"/>
          </a:xfrm>
          <a:prstGeom prst="rect">
            <a:avLst/>
          </a:prstGeom>
        </p:spPr>
      </p:pic>
      <p:pic>
        <p:nvPicPr>
          <p:cNvPr id="6" name="Picture 6">
            <a:extLst>
              <a:ext uri="{FF2B5EF4-FFF2-40B4-BE49-F238E27FC236}">
                <a16:creationId xmlns:a16="http://schemas.microsoft.com/office/drawing/2014/main" id="{A05A2466-D7C4-3FED-622C-85AD066D9F5D}"/>
              </a:ext>
            </a:extLst>
          </p:cNvPr>
          <p:cNvPicPr>
            <a:picLocks noChangeAspect="1"/>
          </p:cNvPicPr>
          <p:nvPr/>
        </p:nvPicPr>
        <p:blipFill>
          <a:blip r:embed="rId5"/>
          <a:stretch>
            <a:fillRect/>
          </a:stretch>
        </p:blipFill>
        <p:spPr>
          <a:xfrm>
            <a:off x="4770032" y="3021101"/>
            <a:ext cx="2146853" cy="2282687"/>
          </a:xfrm>
          <a:prstGeom prst="rect">
            <a:avLst/>
          </a:prstGeom>
        </p:spPr>
      </p:pic>
      <p:pic>
        <p:nvPicPr>
          <p:cNvPr id="10" name="Picture 9">
            <a:extLst>
              <a:ext uri="{FF2B5EF4-FFF2-40B4-BE49-F238E27FC236}">
                <a16:creationId xmlns:a16="http://schemas.microsoft.com/office/drawing/2014/main" id="{38BBE215-0916-4A1C-9364-3D6A81F755B2}"/>
              </a:ext>
            </a:extLst>
          </p:cNvPr>
          <p:cNvPicPr>
            <a:picLocks noChangeAspect="1"/>
          </p:cNvPicPr>
          <p:nvPr/>
        </p:nvPicPr>
        <p:blipFill>
          <a:blip r:embed="rId6"/>
          <a:stretch>
            <a:fillRect/>
          </a:stretch>
        </p:blipFill>
        <p:spPr>
          <a:xfrm>
            <a:off x="7920539" y="1373382"/>
            <a:ext cx="3701967" cy="1251582"/>
          </a:xfrm>
          <a:prstGeom prst="rect">
            <a:avLst/>
          </a:prstGeom>
        </p:spPr>
      </p:pic>
      <p:pic>
        <p:nvPicPr>
          <p:cNvPr id="12" name="Picture 11">
            <a:extLst>
              <a:ext uri="{FF2B5EF4-FFF2-40B4-BE49-F238E27FC236}">
                <a16:creationId xmlns:a16="http://schemas.microsoft.com/office/drawing/2014/main" id="{78576FF5-DD08-4730-AA08-24A5163D1066}"/>
              </a:ext>
            </a:extLst>
          </p:cNvPr>
          <p:cNvPicPr>
            <a:picLocks noChangeAspect="1"/>
          </p:cNvPicPr>
          <p:nvPr/>
        </p:nvPicPr>
        <p:blipFill>
          <a:blip r:embed="rId7"/>
          <a:stretch>
            <a:fillRect/>
          </a:stretch>
        </p:blipFill>
        <p:spPr>
          <a:xfrm>
            <a:off x="7920539" y="3173532"/>
            <a:ext cx="3793290" cy="1059505"/>
          </a:xfrm>
          <a:prstGeom prst="rect">
            <a:avLst/>
          </a:prstGeom>
        </p:spPr>
      </p:pic>
    </p:spTree>
    <p:extLst>
      <p:ext uri="{BB962C8B-B14F-4D97-AF65-F5344CB8AC3E}">
        <p14:creationId xmlns:p14="http://schemas.microsoft.com/office/powerpoint/2010/main" val="388590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93C2-2269-49B6-9CC3-D58F694E5C4D}"/>
              </a:ext>
            </a:extLst>
          </p:cNvPr>
          <p:cNvSpPr>
            <a:spLocks noGrp="1"/>
          </p:cNvSpPr>
          <p:nvPr>
            <p:ph type="title"/>
          </p:nvPr>
        </p:nvSpPr>
        <p:spPr/>
        <p:txBody>
          <a:bodyPr vert="horz" lIns="91440" tIns="45720" rIns="91440" bIns="45720" rtlCol="0" anchor="ctr">
            <a:normAutofit/>
          </a:bodyPr>
          <a:lstStyle/>
          <a:p>
            <a:r>
              <a:rPr lang="en-US" kern="1200" dirty="0">
                <a:solidFill>
                  <a:schemeClr val="tx2"/>
                </a:solidFill>
                <a:latin typeface="+mj-lt"/>
                <a:ea typeface="+mj-ea"/>
                <a:cs typeface="+mj-cs"/>
              </a:rPr>
              <a:t>Organic Oil Recovery,  Technology Overview</a:t>
            </a:r>
          </a:p>
        </p:txBody>
      </p:sp>
      <p:sp>
        <p:nvSpPr>
          <p:cNvPr id="9" name="Content Placeholder 8">
            <a:extLst>
              <a:ext uri="{FF2B5EF4-FFF2-40B4-BE49-F238E27FC236}">
                <a16:creationId xmlns:a16="http://schemas.microsoft.com/office/drawing/2014/main" id="{72088050-0F67-4D86-9202-EE70231C164E}"/>
              </a:ext>
            </a:extLst>
          </p:cNvPr>
          <p:cNvSpPr>
            <a:spLocks noGrp="1"/>
          </p:cNvSpPr>
          <p:nvPr>
            <p:ph sz="half" idx="10"/>
          </p:nvPr>
        </p:nvSpPr>
        <p:spPr>
          <a:xfrm>
            <a:off x="173222" y="851941"/>
            <a:ext cx="11662607" cy="5622877"/>
          </a:xfrm>
        </p:spPr>
        <p:txBody>
          <a:bodyPr>
            <a:normAutofit/>
          </a:bodyPr>
          <a:lstStyle/>
          <a:p>
            <a:pPr marL="28575" indent="0">
              <a:buNone/>
              <a:defRPr/>
            </a:pPr>
            <a:r>
              <a:rPr lang="en-US" sz="1800" dirty="0">
                <a:latin typeface="+mn-lt"/>
              </a:rPr>
              <a:t>Organic Oil Recovery (OOR) is a tertiary recovery mechanism that increases oil production by mobilizing microbes that pre-exist in oil reservoirs. By batch treating with supplemental nutrients, the process significantly increases a specific microbial population. As part of their life cycle, these microbes develop a hydrophobic skin, move to the oil / water interface, and in so doing reduce the surface tension resulting in the release of trapped and residual oil. </a:t>
            </a:r>
          </a:p>
        </p:txBody>
      </p:sp>
      <p:pic>
        <p:nvPicPr>
          <p:cNvPr id="5" name="Picture 4">
            <a:extLst>
              <a:ext uri="{FF2B5EF4-FFF2-40B4-BE49-F238E27FC236}">
                <a16:creationId xmlns:a16="http://schemas.microsoft.com/office/drawing/2014/main" id="{7C99F187-73F3-40C4-A38D-2797586AA6A7}"/>
              </a:ext>
            </a:extLst>
          </p:cNvPr>
          <p:cNvPicPr>
            <a:picLocks noChangeAspect="1"/>
          </p:cNvPicPr>
          <p:nvPr/>
        </p:nvPicPr>
        <p:blipFill>
          <a:blip r:embed="rId2"/>
          <a:stretch>
            <a:fillRect/>
          </a:stretch>
        </p:blipFill>
        <p:spPr>
          <a:xfrm>
            <a:off x="1747179" y="2312094"/>
            <a:ext cx="8151301" cy="4014906"/>
          </a:xfrm>
          <a:prstGeom prst="rect">
            <a:avLst/>
          </a:prstGeom>
        </p:spPr>
      </p:pic>
    </p:spTree>
    <p:extLst>
      <p:ext uri="{BB962C8B-B14F-4D97-AF65-F5344CB8AC3E}">
        <p14:creationId xmlns:p14="http://schemas.microsoft.com/office/powerpoint/2010/main" val="145818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AA32A6-EA66-4756-89B9-63F391E66BD5}"/>
              </a:ext>
            </a:extLst>
          </p:cNvPr>
          <p:cNvSpPr>
            <a:spLocks noGrp="1"/>
          </p:cNvSpPr>
          <p:nvPr>
            <p:ph sz="quarter" idx="11"/>
          </p:nvPr>
        </p:nvSpPr>
        <p:spPr/>
        <p:txBody>
          <a:bodyPr>
            <a:normAutofit/>
          </a:bodyPr>
          <a:lstStyle/>
          <a:p>
            <a:r>
              <a:rPr lang="en-GB" sz="1800" dirty="0">
                <a:solidFill>
                  <a:srgbClr val="000000"/>
                </a:solidFill>
              </a:rPr>
              <a:t>The Organic oil recovery technology trial in the Scott oil field began in 2018 with desktop screening and subsequent collection of produced water samples from wells J17 and J23z. </a:t>
            </a:r>
          </a:p>
          <a:p>
            <a:r>
              <a:rPr lang="en-GB" sz="1800" dirty="0">
                <a:solidFill>
                  <a:srgbClr val="000000"/>
                </a:solidFill>
              </a:rPr>
              <a:t>In July 2020 a production well treatment (ISMRA) was performed in J17, which demonstrated that OOR successfully stimulated the resident microbes and created additional oil production. </a:t>
            </a:r>
          </a:p>
          <a:p>
            <a:r>
              <a:rPr lang="en-GB" sz="1800" dirty="0">
                <a:solidFill>
                  <a:srgbClr val="000000"/>
                </a:solidFill>
              </a:rPr>
              <a:t>During 2022 and 2023 a 12 month injector producer trial is being performed, which if commercially successful may result in a wider scale roll out of OOR within the Scott field. </a:t>
            </a:r>
          </a:p>
        </p:txBody>
      </p:sp>
      <p:sp>
        <p:nvSpPr>
          <p:cNvPr id="5" name="Slide Number Placeholder 4">
            <a:extLst>
              <a:ext uri="{FF2B5EF4-FFF2-40B4-BE49-F238E27FC236}">
                <a16:creationId xmlns:a16="http://schemas.microsoft.com/office/drawing/2014/main" id="{A51E62C4-FE14-4E4B-A494-4452E25313EF}"/>
              </a:ext>
            </a:extLst>
          </p:cNvPr>
          <p:cNvSpPr>
            <a:spLocks noGrp="1"/>
          </p:cNvSpPr>
          <p:nvPr>
            <p:ph type="sldNum" sz="quarter" idx="4294967295"/>
          </p:nvPr>
        </p:nvSpPr>
        <p:spPr>
          <a:xfrm>
            <a:off x="9818688" y="6559550"/>
            <a:ext cx="2373312" cy="298450"/>
          </a:xfrm>
        </p:spPr>
        <p:txBody>
          <a:bodyPr/>
          <a:lstStyle/>
          <a:p>
            <a:fld id="{BD570499-CBD4-451A-B79B-6B9B9C546311}" type="slidenum">
              <a:rPr lang="en-US" smtClean="0"/>
              <a:pPr/>
              <a:t>6</a:t>
            </a:fld>
            <a:endParaRPr lang="en-US"/>
          </a:p>
        </p:txBody>
      </p:sp>
      <p:sp>
        <p:nvSpPr>
          <p:cNvPr id="6" name="Title 5">
            <a:extLst>
              <a:ext uri="{FF2B5EF4-FFF2-40B4-BE49-F238E27FC236}">
                <a16:creationId xmlns:a16="http://schemas.microsoft.com/office/drawing/2014/main" id="{73002916-80EC-47BA-A2F5-86363578A17E}"/>
              </a:ext>
            </a:extLst>
          </p:cNvPr>
          <p:cNvSpPr>
            <a:spLocks noGrp="1"/>
          </p:cNvSpPr>
          <p:nvPr>
            <p:ph type="title"/>
          </p:nvPr>
        </p:nvSpPr>
        <p:spPr/>
        <p:txBody>
          <a:bodyPr/>
          <a:lstStyle/>
          <a:p>
            <a:r>
              <a:rPr lang="en-GB" dirty="0">
                <a:solidFill>
                  <a:schemeClr val="tx2"/>
                </a:solidFill>
              </a:rPr>
              <a:t>Scott Field Organic Oil recovery technology trial</a:t>
            </a:r>
          </a:p>
        </p:txBody>
      </p:sp>
      <p:sp>
        <p:nvSpPr>
          <p:cNvPr id="8" name="Arrow: Chevron 7">
            <a:extLst>
              <a:ext uri="{FF2B5EF4-FFF2-40B4-BE49-F238E27FC236}">
                <a16:creationId xmlns:a16="http://schemas.microsoft.com/office/drawing/2014/main" id="{EC4672FB-04A9-4472-9175-DD4211A193CA}"/>
              </a:ext>
            </a:extLst>
          </p:cNvPr>
          <p:cNvSpPr/>
          <p:nvPr/>
        </p:nvSpPr>
        <p:spPr>
          <a:xfrm>
            <a:off x="1335640" y="3270879"/>
            <a:ext cx="1818526" cy="646995"/>
          </a:xfrm>
          <a:prstGeom prst="chevron">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Screening</a:t>
            </a:r>
          </a:p>
        </p:txBody>
      </p:sp>
      <p:sp>
        <p:nvSpPr>
          <p:cNvPr id="9" name="Arrow: Chevron 8">
            <a:extLst>
              <a:ext uri="{FF2B5EF4-FFF2-40B4-BE49-F238E27FC236}">
                <a16:creationId xmlns:a16="http://schemas.microsoft.com/office/drawing/2014/main" id="{84CF1132-30D8-46D1-821C-40E8D54D5DED}"/>
              </a:ext>
            </a:extLst>
          </p:cNvPr>
          <p:cNvSpPr/>
          <p:nvPr/>
        </p:nvSpPr>
        <p:spPr>
          <a:xfrm>
            <a:off x="2874178" y="3270878"/>
            <a:ext cx="1697820" cy="646995"/>
          </a:xfrm>
          <a:prstGeom prst="chevron">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Sampling and Analysis</a:t>
            </a:r>
          </a:p>
        </p:txBody>
      </p:sp>
      <p:sp>
        <p:nvSpPr>
          <p:cNvPr id="10" name="Arrow: Chevron 9">
            <a:extLst>
              <a:ext uri="{FF2B5EF4-FFF2-40B4-BE49-F238E27FC236}">
                <a16:creationId xmlns:a16="http://schemas.microsoft.com/office/drawing/2014/main" id="{EB26A436-A355-4B86-9521-28993224D039}"/>
              </a:ext>
            </a:extLst>
          </p:cNvPr>
          <p:cNvSpPr/>
          <p:nvPr/>
        </p:nvSpPr>
        <p:spPr>
          <a:xfrm>
            <a:off x="4290300" y="3270877"/>
            <a:ext cx="1697820" cy="646995"/>
          </a:xfrm>
          <a:prstGeom prst="chevron">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J17 Production pilot</a:t>
            </a:r>
          </a:p>
        </p:txBody>
      </p:sp>
      <p:sp>
        <p:nvSpPr>
          <p:cNvPr id="11" name="Arrow: Chevron 10">
            <a:extLst>
              <a:ext uri="{FF2B5EF4-FFF2-40B4-BE49-F238E27FC236}">
                <a16:creationId xmlns:a16="http://schemas.microsoft.com/office/drawing/2014/main" id="{A3E941FA-2A36-4201-B9DA-24DFE3625236}"/>
              </a:ext>
            </a:extLst>
          </p:cNvPr>
          <p:cNvSpPr/>
          <p:nvPr/>
        </p:nvSpPr>
        <p:spPr>
          <a:xfrm>
            <a:off x="5708132" y="3270877"/>
            <a:ext cx="1697820" cy="646995"/>
          </a:xfrm>
          <a:prstGeom prst="chevron">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J40 Production pilot</a:t>
            </a:r>
          </a:p>
        </p:txBody>
      </p:sp>
      <p:sp>
        <p:nvSpPr>
          <p:cNvPr id="12" name="Arrow: Chevron 11">
            <a:extLst>
              <a:ext uri="{FF2B5EF4-FFF2-40B4-BE49-F238E27FC236}">
                <a16:creationId xmlns:a16="http://schemas.microsoft.com/office/drawing/2014/main" id="{831B8900-6AA6-425A-B23A-F52975AC425E}"/>
              </a:ext>
            </a:extLst>
          </p:cNvPr>
          <p:cNvSpPr/>
          <p:nvPr/>
        </p:nvSpPr>
        <p:spPr>
          <a:xfrm>
            <a:off x="7125964" y="3270876"/>
            <a:ext cx="1697820" cy="646995"/>
          </a:xfrm>
          <a:prstGeom prst="chevron">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J41z – J40 </a:t>
            </a:r>
          </a:p>
          <a:p>
            <a:pPr algn="ctr"/>
            <a:r>
              <a:rPr lang="en-GB" sz="1050" b="1" err="1">
                <a:solidFill>
                  <a:schemeClr val="bg1"/>
                </a:solidFill>
              </a:rPr>
              <a:t>Inj</a:t>
            </a:r>
            <a:r>
              <a:rPr lang="en-GB" sz="1050" b="1">
                <a:solidFill>
                  <a:schemeClr val="bg1"/>
                </a:solidFill>
              </a:rPr>
              <a:t> – Prod trial</a:t>
            </a:r>
          </a:p>
        </p:txBody>
      </p:sp>
      <p:sp>
        <p:nvSpPr>
          <p:cNvPr id="13" name="Arrow: Chevron 12">
            <a:extLst>
              <a:ext uri="{FF2B5EF4-FFF2-40B4-BE49-F238E27FC236}">
                <a16:creationId xmlns:a16="http://schemas.microsoft.com/office/drawing/2014/main" id="{FCB09F61-D947-42A3-9FAD-99AD2CDFAB67}"/>
              </a:ext>
            </a:extLst>
          </p:cNvPr>
          <p:cNvSpPr/>
          <p:nvPr/>
        </p:nvSpPr>
        <p:spPr>
          <a:xfrm>
            <a:off x="8543796" y="3270875"/>
            <a:ext cx="1697820" cy="646995"/>
          </a:xfrm>
          <a:prstGeom prst="chevr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lumMod val="50000"/>
                  </a:schemeClr>
                </a:solidFill>
              </a:rPr>
              <a:t>Full-Field roll out</a:t>
            </a:r>
          </a:p>
        </p:txBody>
      </p:sp>
      <p:sp>
        <p:nvSpPr>
          <p:cNvPr id="14" name="TextBox 13">
            <a:extLst>
              <a:ext uri="{FF2B5EF4-FFF2-40B4-BE49-F238E27FC236}">
                <a16:creationId xmlns:a16="http://schemas.microsoft.com/office/drawing/2014/main" id="{0F149E58-2176-4DF5-9295-550AC1FB4063}"/>
              </a:ext>
            </a:extLst>
          </p:cNvPr>
          <p:cNvSpPr txBox="1"/>
          <p:nvPr/>
        </p:nvSpPr>
        <p:spPr>
          <a:xfrm>
            <a:off x="1896089" y="2901543"/>
            <a:ext cx="7872668" cy="369332"/>
          </a:xfrm>
          <a:prstGeom prst="rect">
            <a:avLst/>
          </a:prstGeom>
          <a:noFill/>
        </p:spPr>
        <p:txBody>
          <a:bodyPr wrap="none" rtlCol="0">
            <a:spAutoFit/>
          </a:bodyPr>
          <a:lstStyle/>
          <a:p>
            <a:pPr algn="ctr"/>
            <a:r>
              <a:rPr lang="en-GB" dirty="0">
                <a:solidFill>
                  <a:srgbClr val="000000"/>
                </a:solidFill>
              </a:rPr>
              <a:t>2018	       2019	2020    </a:t>
            </a:r>
            <a:r>
              <a:rPr lang="en-GB" dirty="0">
                <a:solidFill>
                  <a:schemeClr val="bg1">
                    <a:lumMod val="85000"/>
                  </a:schemeClr>
                </a:solidFill>
              </a:rPr>
              <a:t>2021</a:t>
            </a:r>
            <a:r>
              <a:rPr lang="en-GB" dirty="0">
                <a:solidFill>
                  <a:srgbClr val="000000"/>
                </a:solidFill>
              </a:rPr>
              <a:t>   2022	  2023	         2024+</a:t>
            </a:r>
          </a:p>
        </p:txBody>
      </p:sp>
      <p:pic>
        <p:nvPicPr>
          <p:cNvPr id="3" name="Picture 2">
            <a:extLst>
              <a:ext uri="{FF2B5EF4-FFF2-40B4-BE49-F238E27FC236}">
                <a16:creationId xmlns:a16="http://schemas.microsoft.com/office/drawing/2014/main" id="{6F99291A-F407-4C9D-BD08-2E955A23B3D2}"/>
              </a:ext>
            </a:extLst>
          </p:cNvPr>
          <p:cNvPicPr>
            <a:picLocks noChangeAspect="1"/>
          </p:cNvPicPr>
          <p:nvPr/>
        </p:nvPicPr>
        <p:blipFill>
          <a:blip r:embed="rId2"/>
          <a:stretch>
            <a:fillRect/>
          </a:stretch>
        </p:blipFill>
        <p:spPr>
          <a:xfrm>
            <a:off x="4172902" y="4341976"/>
            <a:ext cx="3846195" cy="2114789"/>
          </a:xfrm>
          <a:prstGeom prst="rect">
            <a:avLst/>
          </a:prstGeom>
        </p:spPr>
      </p:pic>
      <p:sp>
        <p:nvSpPr>
          <p:cNvPr id="16" name="TextBox 15">
            <a:extLst>
              <a:ext uri="{FF2B5EF4-FFF2-40B4-BE49-F238E27FC236}">
                <a16:creationId xmlns:a16="http://schemas.microsoft.com/office/drawing/2014/main" id="{A02A4EB9-2732-43F0-9E0C-2693D38E7EA4}"/>
              </a:ext>
            </a:extLst>
          </p:cNvPr>
          <p:cNvSpPr txBox="1"/>
          <p:nvPr/>
        </p:nvSpPr>
        <p:spPr>
          <a:xfrm>
            <a:off x="1896089" y="3936161"/>
            <a:ext cx="8562758" cy="369332"/>
          </a:xfrm>
          <a:prstGeom prst="rect">
            <a:avLst/>
          </a:prstGeom>
          <a:noFill/>
        </p:spPr>
        <p:txBody>
          <a:bodyPr wrap="square" rtlCol="0">
            <a:spAutoFit/>
          </a:bodyPr>
          <a:lstStyle/>
          <a:p>
            <a:r>
              <a:rPr lang="en-GB">
                <a:solidFill>
                  <a:srgbClr val="000000"/>
                </a:solidFill>
              </a:rPr>
              <a:t>#1	          #2		    #3	             #3	     #4	              #5</a:t>
            </a:r>
          </a:p>
        </p:txBody>
      </p:sp>
      <p:sp>
        <p:nvSpPr>
          <p:cNvPr id="4" name="TextBox 3">
            <a:extLst>
              <a:ext uri="{FF2B5EF4-FFF2-40B4-BE49-F238E27FC236}">
                <a16:creationId xmlns:a16="http://schemas.microsoft.com/office/drawing/2014/main" id="{6A10F6A8-D895-469C-8DE0-07D87E18BD07}"/>
              </a:ext>
            </a:extLst>
          </p:cNvPr>
          <p:cNvSpPr txBox="1"/>
          <p:nvPr/>
        </p:nvSpPr>
        <p:spPr>
          <a:xfrm>
            <a:off x="496949" y="3917870"/>
            <a:ext cx="838691" cy="369332"/>
          </a:xfrm>
          <a:prstGeom prst="rect">
            <a:avLst/>
          </a:prstGeom>
          <a:noFill/>
        </p:spPr>
        <p:txBody>
          <a:bodyPr wrap="none" rtlCol="0">
            <a:spAutoFit/>
          </a:bodyPr>
          <a:lstStyle/>
          <a:p>
            <a:r>
              <a:rPr lang="en-GB">
                <a:solidFill>
                  <a:srgbClr val="000000"/>
                </a:solidFill>
              </a:rPr>
              <a:t>Phase</a:t>
            </a:r>
          </a:p>
        </p:txBody>
      </p:sp>
      <p:sp>
        <p:nvSpPr>
          <p:cNvPr id="17" name="TextBox 16">
            <a:extLst>
              <a:ext uri="{FF2B5EF4-FFF2-40B4-BE49-F238E27FC236}">
                <a16:creationId xmlns:a16="http://schemas.microsoft.com/office/drawing/2014/main" id="{DE43E99C-16B2-47E8-A1A1-7127D8AD7990}"/>
              </a:ext>
            </a:extLst>
          </p:cNvPr>
          <p:cNvSpPr txBox="1"/>
          <p:nvPr/>
        </p:nvSpPr>
        <p:spPr>
          <a:xfrm>
            <a:off x="496948" y="2901543"/>
            <a:ext cx="689035" cy="369332"/>
          </a:xfrm>
          <a:prstGeom prst="rect">
            <a:avLst/>
          </a:prstGeom>
          <a:noFill/>
        </p:spPr>
        <p:txBody>
          <a:bodyPr wrap="none" rtlCol="0">
            <a:spAutoFit/>
          </a:bodyPr>
          <a:lstStyle/>
          <a:p>
            <a:r>
              <a:rPr lang="en-GB" dirty="0">
                <a:solidFill>
                  <a:srgbClr val="000000"/>
                </a:solidFill>
              </a:rPr>
              <a:t>Time</a:t>
            </a:r>
          </a:p>
        </p:txBody>
      </p:sp>
    </p:spTree>
    <p:extLst>
      <p:ext uri="{BB962C8B-B14F-4D97-AF65-F5344CB8AC3E}">
        <p14:creationId xmlns:p14="http://schemas.microsoft.com/office/powerpoint/2010/main" val="320049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19D14-17FD-4044-86B2-CE2ABC2AD02F}"/>
              </a:ext>
            </a:extLst>
          </p:cNvPr>
          <p:cNvSpPr>
            <a:spLocks noGrp="1"/>
          </p:cNvSpPr>
          <p:nvPr>
            <p:ph type="sldNum" sz="quarter" idx="4"/>
          </p:nvPr>
        </p:nvSpPr>
        <p:spPr/>
        <p:txBody>
          <a:bodyPr/>
          <a:lstStyle/>
          <a:p>
            <a:fld id="{BD570499-CBD4-451A-B79B-6B9B9C546311}" type="slidenum">
              <a:rPr lang="en-US" smtClean="0"/>
              <a:pPr/>
              <a:t>7</a:t>
            </a:fld>
            <a:endParaRPr lang="en-US"/>
          </a:p>
        </p:txBody>
      </p:sp>
      <p:pic>
        <p:nvPicPr>
          <p:cNvPr id="5" name="Content Placeholder 4">
            <a:extLst>
              <a:ext uri="{FF2B5EF4-FFF2-40B4-BE49-F238E27FC236}">
                <a16:creationId xmlns:a16="http://schemas.microsoft.com/office/drawing/2014/main" id="{8769A179-B852-49FC-A692-26D53751AFF8}"/>
              </a:ext>
            </a:extLst>
          </p:cNvPr>
          <p:cNvPicPr>
            <a:picLocks noGrp="1" noChangeAspect="1"/>
          </p:cNvPicPr>
          <p:nvPr>
            <p:ph sz="half" idx="11"/>
          </p:nvPr>
        </p:nvPicPr>
        <p:blipFill>
          <a:blip r:embed="rId2"/>
          <a:stretch>
            <a:fillRect/>
          </a:stretch>
        </p:blipFill>
        <p:spPr>
          <a:xfrm>
            <a:off x="1874678" y="679759"/>
            <a:ext cx="8442643" cy="5829729"/>
          </a:xfrm>
          <a:prstGeom prst="rect">
            <a:avLst/>
          </a:prstGeom>
          <a:ln w="28575">
            <a:solidFill>
              <a:schemeClr val="tx1"/>
            </a:solidFill>
            <a:headEnd type="none" w="med" len="med"/>
            <a:tailEnd type="triangle" w="med" len="med"/>
          </a:ln>
        </p:spPr>
      </p:pic>
      <p:sp>
        <p:nvSpPr>
          <p:cNvPr id="4" name="Title 3">
            <a:extLst>
              <a:ext uri="{FF2B5EF4-FFF2-40B4-BE49-F238E27FC236}">
                <a16:creationId xmlns:a16="http://schemas.microsoft.com/office/drawing/2014/main" id="{40862BA8-EABB-4023-ADC1-45888DC6970D}"/>
              </a:ext>
            </a:extLst>
          </p:cNvPr>
          <p:cNvSpPr>
            <a:spLocks noGrp="1"/>
          </p:cNvSpPr>
          <p:nvPr>
            <p:ph type="title"/>
          </p:nvPr>
        </p:nvSpPr>
        <p:spPr/>
        <p:txBody>
          <a:bodyPr>
            <a:normAutofit/>
          </a:bodyPr>
          <a:lstStyle/>
          <a:p>
            <a:r>
              <a:rPr lang="en-GB" dirty="0">
                <a:solidFill>
                  <a:schemeClr val="tx2"/>
                </a:solidFill>
              </a:rPr>
              <a:t>Scott Field Map showing relevant well locations</a:t>
            </a:r>
          </a:p>
        </p:txBody>
      </p:sp>
      <p:sp>
        <p:nvSpPr>
          <p:cNvPr id="6" name="Callout: Bent Line 5">
            <a:extLst>
              <a:ext uri="{FF2B5EF4-FFF2-40B4-BE49-F238E27FC236}">
                <a16:creationId xmlns:a16="http://schemas.microsoft.com/office/drawing/2014/main" id="{8794E8D7-640E-480E-B853-849D235EA656}"/>
              </a:ext>
            </a:extLst>
          </p:cNvPr>
          <p:cNvSpPr/>
          <p:nvPr/>
        </p:nvSpPr>
        <p:spPr>
          <a:xfrm>
            <a:off x="4413554" y="2115111"/>
            <a:ext cx="440857" cy="250555"/>
          </a:xfrm>
          <a:prstGeom prst="borderCallout2">
            <a:avLst>
              <a:gd name="adj1" fmla="val 18750"/>
              <a:gd name="adj2" fmla="val -8333"/>
              <a:gd name="adj3" fmla="val 18750"/>
              <a:gd name="adj4" fmla="val -16667"/>
              <a:gd name="adj5" fmla="val 118952"/>
              <a:gd name="adj6" fmla="val -40000"/>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J17</a:t>
            </a:r>
          </a:p>
        </p:txBody>
      </p:sp>
      <p:sp>
        <p:nvSpPr>
          <p:cNvPr id="8" name="Callout: Bent Line with Accent Bar 7">
            <a:extLst>
              <a:ext uri="{FF2B5EF4-FFF2-40B4-BE49-F238E27FC236}">
                <a16:creationId xmlns:a16="http://schemas.microsoft.com/office/drawing/2014/main" id="{4800C8B7-C9AD-4482-AD25-A200B1E3EEC8}"/>
              </a:ext>
            </a:extLst>
          </p:cNvPr>
          <p:cNvSpPr/>
          <p:nvPr/>
        </p:nvSpPr>
        <p:spPr>
          <a:xfrm>
            <a:off x="2562240" y="3170180"/>
            <a:ext cx="510659" cy="258820"/>
          </a:xfrm>
          <a:prstGeom prst="accentCallout2">
            <a:avLst>
              <a:gd name="adj1" fmla="val 11726"/>
              <a:gd name="adj2" fmla="val 104608"/>
              <a:gd name="adj3" fmla="val 15239"/>
              <a:gd name="adj4" fmla="val 119804"/>
              <a:gd name="adj5" fmla="val 164819"/>
              <a:gd name="adj6" fmla="val 166689"/>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J40</a:t>
            </a:r>
          </a:p>
        </p:txBody>
      </p:sp>
      <p:sp>
        <p:nvSpPr>
          <p:cNvPr id="9" name="Callout: Bent Line with Accent Bar 8">
            <a:extLst>
              <a:ext uri="{FF2B5EF4-FFF2-40B4-BE49-F238E27FC236}">
                <a16:creationId xmlns:a16="http://schemas.microsoft.com/office/drawing/2014/main" id="{B8285E2D-B217-4C29-A228-22194A9468F1}"/>
              </a:ext>
            </a:extLst>
          </p:cNvPr>
          <p:cNvSpPr/>
          <p:nvPr/>
        </p:nvSpPr>
        <p:spPr>
          <a:xfrm>
            <a:off x="2131749" y="3448446"/>
            <a:ext cx="510659" cy="258820"/>
          </a:xfrm>
          <a:prstGeom prst="accentCallout2">
            <a:avLst>
              <a:gd name="adj1" fmla="val 11726"/>
              <a:gd name="adj2" fmla="val 104608"/>
              <a:gd name="adj3" fmla="val 15239"/>
              <a:gd name="adj4" fmla="val 119804"/>
              <a:gd name="adj5" fmla="val 146082"/>
              <a:gd name="adj6" fmla="val 160934"/>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J41z</a:t>
            </a:r>
          </a:p>
        </p:txBody>
      </p:sp>
      <p:sp>
        <p:nvSpPr>
          <p:cNvPr id="10" name="Callout: Bent Line 9">
            <a:extLst>
              <a:ext uri="{FF2B5EF4-FFF2-40B4-BE49-F238E27FC236}">
                <a16:creationId xmlns:a16="http://schemas.microsoft.com/office/drawing/2014/main" id="{121F9362-A955-439E-B1EC-3BF6E04E6923}"/>
              </a:ext>
            </a:extLst>
          </p:cNvPr>
          <p:cNvSpPr/>
          <p:nvPr/>
        </p:nvSpPr>
        <p:spPr>
          <a:xfrm>
            <a:off x="5667729" y="1864556"/>
            <a:ext cx="509068" cy="250555"/>
          </a:xfrm>
          <a:prstGeom prst="borderCallout2">
            <a:avLst>
              <a:gd name="adj1" fmla="val 18750"/>
              <a:gd name="adj2" fmla="val -8333"/>
              <a:gd name="adj3" fmla="val 18750"/>
              <a:gd name="adj4" fmla="val -16667"/>
              <a:gd name="adj5" fmla="val 118952"/>
              <a:gd name="adj6" fmla="val -40000"/>
            </a:avLst>
          </a:prstGeom>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J23z</a:t>
            </a:r>
          </a:p>
        </p:txBody>
      </p:sp>
    </p:spTree>
    <p:extLst>
      <p:ext uri="{BB962C8B-B14F-4D97-AF65-F5344CB8AC3E}">
        <p14:creationId xmlns:p14="http://schemas.microsoft.com/office/powerpoint/2010/main" val="371569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2A03-9DDC-4C14-9D96-B098504703A9}"/>
              </a:ext>
            </a:extLst>
          </p:cNvPr>
          <p:cNvSpPr>
            <a:spLocks noGrp="1"/>
          </p:cNvSpPr>
          <p:nvPr>
            <p:ph type="title"/>
          </p:nvPr>
        </p:nvSpPr>
        <p:spPr/>
        <p:txBody>
          <a:bodyPr/>
          <a:lstStyle/>
          <a:p>
            <a:r>
              <a:rPr lang="en-GB" dirty="0">
                <a:solidFill>
                  <a:schemeClr val="tx2"/>
                </a:solidFill>
              </a:rPr>
              <a:t>ISMRA: J17 production well pilot selection criteria</a:t>
            </a:r>
          </a:p>
        </p:txBody>
      </p:sp>
      <p:pic>
        <p:nvPicPr>
          <p:cNvPr id="5" name="Content Placeholder 4">
            <a:extLst>
              <a:ext uri="{FF2B5EF4-FFF2-40B4-BE49-F238E27FC236}">
                <a16:creationId xmlns:a16="http://schemas.microsoft.com/office/drawing/2014/main" id="{32AF7CA6-47C5-4412-8DE4-84F67D2BEDFF}"/>
              </a:ext>
            </a:extLst>
          </p:cNvPr>
          <p:cNvPicPr>
            <a:picLocks noGrp="1" noChangeAspect="1"/>
          </p:cNvPicPr>
          <p:nvPr>
            <p:ph sz="quarter" idx="11"/>
          </p:nvPr>
        </p:nvPicPr>
        <p:blipFill>
          <a:blip r:embed="rId2"/>
          <a:stretch>
            <a:fillRect/>
          </a:stretch>
        </p:blipFill>
        <p:spPr>
          <a:xfrm>
            <a:off x="7961327" y="3668565"/>
            <a:ext cx="3970967" cy="2741759"/>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D5AE9AC2-C66F-4734-8153-63C4872FAECA}"/>
              </a:ext>
            </a:extLst>
          </p:cNvPr>
          <p:cNvSpPr txBox="1"/>
          <p:nvPr/>
        </p:nvSpPr>
        <p:spPr>
          <a:xfrm>
            <a:off x="7961327" y="738464"/>
            <a:ext cx="3926623" cy="2462213"/>
          </a:xfrm>
          <a:prstGeom prst="rect">
            <a:avLst/>
          </a:prstGeom>
          <a:noFill/>
        </p:spPr>
        <p:txBody>
          <a:bodyPr wrap="square" rtlCol="0">
            <a:spAutoFit/>
          </a:bodyPr>
          <a:lstStyle/>
          <a:p>
            <a:r>
              <a:rPr lang="en-GB" sz="1400" u="sng" dirty="0">
                <a:solidFill>
                  <a:srgbClr val="000000"/>
                </a:solidFill>
              </a:rPr>
              <a:t>Selection considerations</a:t>
            </a:r>
          </a:p>
          <a:p>
            <a:pPr marL="285750" indent="-285750">
              <a:buFont typeface="Arial" panose="020B0604020202020204" pitchFamily="34" charset="0"/>
              <a:buChar char="•"/>
            </a:pPr>
            <a:r>
              <a:rPr lang="en-GB" sz="1400" dirty="0">
                <a:solidFill>
                  <a:srgbClr val="000000"/>
                </a:solidFill>
              </a:rPr>
              <a:t>At the time (2020) of selecting a well for the ISMRA the Scott field was hotter than any previous application of OOR, and close to the upper temperature threshold. </a:t>
            </a:r>
          </a:p>
          <a:p>
            <a:pPr marL="285750" indent="-285750">
              <a:buFont typeface="Arial" panose="020B0604020202020204" pitchFamily="34" charset="0"/>
              <a:buChar char="•"/>
            </a:pPr>
            <a:r>
              <a:rPr lang="en-GB" sz="1400" dirty="0">
                <a:solidFill>
                  <a:srgbClr val="000000"/>
                </a:solidFill>
              </a:rPr>
              <a:t>To mitigate some of the effects of temperature a shallow well (J17) was selected. </a:t>
            </a:r>
          </a:p>
          <a:p>
            <a:pPr marL="285750" indent="-285750">
              <a:buFont typeface="Arial" panose="020B0604020202020204" pitchFamily="34" charset="0"/>
              <a:buChar char="•"/>
            </a:pPr>
            <a:r>
              <a:rPr lang="en-GB" sz="1400" dirty="0">
                <a:solidFill>
                  <a:srgbClr val="000000"/>
                </a:solidFill>
              </a:rPr>
              <a:t>Since 2014 J17 has produced only from the Piper reservoir, therefore when bull heading the nutrient the destination is not uncertain.</a:t>
            </a:r>
          </a:p>
        </p:txBody>
      </p:sp>
      <p:pic>
        <p:nvPicPr>
          <p:cNvPr id="6" name="Picture 5">
            <a:extLst>
              <a:ext uri="{FF2B5EF4-FFF2-40B4-BE49-F238E27FC236}">
                <a16:creationId xmlns:a16="http://schemas.microsoft.com/office/drawing/2014/main" id="{E43E4C4A-CFFE-4EFD-B602-30652DA05C56}"/>
              </a:ext>
            </a:extLst>
          </p:cNvPr>
          <p:cNvPicPr>
            <a:picLocks noChangeAspect="1"/>
          </p:cNvPicPr>
          <p:nvPr/>
        </p:nvPicPr>
        <p:blipFill>
          <a:blip r:embed="rId3"/>
          <a:stretch>
            <a:fillRect/>
          </a:stretch>
        </p:blipFill>
        <p:spPr>
          <a:xfrm>
            <a:off x="336214" y="731520"/>
            <a:ext cx="7251940" cy="3843528"/>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60AD56E7-C9BC-4E0D-811E-2E66649FB2D8}"/>
              </a:ext>
            </a:extLst>
          </p:cNvPr>
          <p:cNvSpPr/>
          <p:nvPr/>
        </p:nvSpPr>
        <p:spPr>
          <a:xfrm>
            <a:off x="336214" y="2404872"/>
            <a:ext cx="7251940" cy="420624"/>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DE5A365-E6D4-4FA8-85E4-0181EA3B3F14}"/>
              </a:ext>
            </a:extLst>
          </p:cNvPr>
          <p:cNvSpPr txBox="1"/>
          <p:nvPr/>
        </p:nvSpPr>
        <p:spPr>
          <a:xfrm>
            <a:off x="489527" y="4738686"/>
            <a:ext cx="7109727" cy="1384995"/>
          </a:xfrm>
          <a:prstGeom prst="rect">
            <a:avLst/>
          </a:prstGeom>
          <a:noFill/>
        </p:spPr>
        <p:txBody>
          <a:bodyPr wrap="square" rtlCol="0">
            <a:spAutoFit/>
          </a:bodyPr>
          <a:lstStyle/>
          <a:p>
            <a:pPr algn="just"/>
            <a:r>
              <a:rPr lang="en-GB" sz="1400" u="sng" dirty="0">
                <a:solidFill>
                  <a:srgbClr val="000000"/>
                </a:solidFill>
              </a:rPr>
              <a:t>Selection considerations</a:t>
            </a:r>
          </a:p>
          <a:p>
            <a:pPr marL="285750" indent="-285750" algn="just">
              <a:buFont typeface="Arial" panose="020B0604020202020204" pitchFamily="34" charset="0"/>
              <a:buChar char="•"/>
            </a:pPr>
            <a:r>
              <a:rPr lang="en-GB" sz="1400" dirty="0">
                <a:solidFill>
                  <a:srgbClr val="000000"/>
                </a:solidFill>
              </a:rPr>
              <a:t>Production performance of J17 is typical for a mature Scott oil producer.</a:t>
            </a:r>
          </a:p>
          <a:p>
            <a:pPr marL="285750" indent="-285750" algn="just">
              <a:buFont typeface="Arial" panose="020B0604020202020204" pitchFamily="34" charset="0"/>
              <a:buChar char="•"/>
            </a:pPr>
            <a:r>
              <a:rPr lang="en-GB" sz="1400" dirty="0">
                <a:solidFill>
                  <a:srgbClr val="000000"/>
                </a:solidFill>
              </a:rPr>
              <a:t>Water Cut has been greater than 90% for more than 10 years.</a:t>
            </a:r>
          </a:p>
          <a:p>
            <a:pPr marL="285750" indent="-285750" algn="just">
              <a:buFont typeface="Arial" panose="020B0604020202020204" pitchFamily="34" charset="0"/>
              <a:buChar char="•"/>
            </a:pPr>
            <a:r>
              <a:rPr lang="en-GB" sz="1400" dirty="0">
                <a:solidFill>
                  <a:srgbClr val="000000"/>
                </a:solidFill>
              </a:rPr>
              <a:t>J17 is a productive well with liquid rates of 10 – 20,000 bpd. </a:t>
            </a:r>
          </a:p>
          <a:p>
            <a:pPr marL="285750" indent="-285750" algn="just">
              <a:buFont typeface="Arial" panose="020B0604020202020204" pitchFamily="34" charset="0"/>
              <a:buChar char="•"/>
            </a:pPr>
            <a:r>
              <a:rPr lang="en-GB" sz="1400" dirty="0">
                <a:solidFill>
                  <a:srgbClr val="000000"/>
                </a:solidFill>
              </a:rPr>
              <a:t>Although J17 is shallow, it has behaved similarly in character to all the other Scott production wells. </a:t>
            </a:r>
          </a:p>
        </p:txBody>
      </p:sp>
      <p:sp>
        <p:nvSpPr>
          <p:cNvPr id="14" name="TextBox 13">
            <a:extLst>
              <a:ext uri="{FF2B5EF4-FFF2-40B4-BE49-F238E27FC236}">
                <a16:creationId xmlns:a16="http://schemas.microsoft.com/office/drawing/2014/main" id="{BDAA55E9-0990-4A68-9100-BF772A116ED2}"/>
              </a:ext>
            </a:extLst>
          </p:cNvPr>
          <p:cNvSpPr txBox="1"/>
          <p:nvPr/>
        </p:nvSpPr>
        <p:spPr>
          <a:xfrm>
            <a:off x="5992845" y="1577155"/>
            <a:ext cx="1595309" cy="261610"/>
          </a:xfrm>
          <a:prstGeom prst="rect">
            <a:avLst/>
          </a:prstGeom>
          <a:solidFill>
            <a:schemeClr val="bg1">
              <a:lumMod val="50000"/>
            </a:schemeClr>
          </a:solidFill>
        </p:spPr>
        <p:txBody>
          <a:bodyPr wrap="none" rtlCol="0">
            <a:spAutoFit/>
          </a:bodyPr>
          <a:lstStyle/>
          <a:p>
            <a:r>
              <a:rPr lang="en-GB" sz="1100">
                <a:solidFill>
                  <a:schemeClr val="bg1"/>
                </a:solidFill>
              </a:rPr>
              <a:t>Piper Only Production</a:t>
            </a:r>
          </a:p>
        </p:txBody>
      </p:sp>
    </p:spTree>
    <p:extLst>
      <p:ext uri="{BB962C8B-B14F-4D97-AF65-F5344CB8AC3E}">
        <p14:creationId xmlns:p14="http://schemas.microsoft.com/office/powerpoint/2010/main" val="247839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2A5C7F-4EC3-409F-AC98-EEB1FFC94543}"/>
              </a:ext>
            </a:extLst>
          </p:cNvPr>
          <p:cNvPicPr>
            <a:picLocks noChangeAspect="1"/>
          </p:cNvPicPr>
          <p:nvPr/>
        </p:nvPicPr>
        <p:blipFill>
          <a:blip r:embed="rId2"/>
          <a:stretch>
            <a:fillRect/>
          </a:stretch>
        </p:blipFill>
        <p:spPr>
          <a:xfrm>
            <a:off x="396460" y="1219200"/>
            <a:ext cx="7071515" cy="5136153"/>
          </a:xfrm>
          <a:prstGeom prst="rect">
            <a:avLst/>
          </a:prstGeom>
        </p:spPr>
      </p:pic>
      <p:sp>
        <p:nvSpPr>
          <p:cNvPr id="2" name="Slide Number Placeholder 1">
            <a:extLst>
              <a:ext uri="{FF2B5EF4-FFF2-40B4-BE49-F238E27FC236}">
                <a16:creationId xmlns:a16="http://schemas.microsoft.com/office/drawing/2014/main" id="{20F0CA12-2B5B-43F7-A603-648BBE7204B6}"/>
              </a:ext>
            </a:extLst>
          </p:cNvPr>
          <p:cNvSpPr>
            <a:spLocks noGrp="1"/>
          </p:cNvSpPr>
          <p:nvPr>
            <p:ph type="sldNum" sz="quarter" idx="4"/>
          </p:nvPr>
        </p:nvSpPr>
        <p:spPr/>
        <p:txBody>
          <a:bodyPr/>
          <a:lstStyle/>
          <a:p>
            <a:fld id="{BD570499-CBD4-451A-B79B-6B9B9C546311}" type="slidenum">
              <a:rPr lang="en-US" smtClean="0"/>
              <a:pPr/>
              <a:t>9</a:t>
            </a:fld>
            <a:endParaRPr lang="en-US"/>
          </a:p>
        </p:txBody>
      </p:sp>
      <p:sp>
        <p:nvSpPr>
          <p:cNvPr id="4" name="Title 3">
            <a:extLst>
              <a:ext uri="{FF2B5EF4-FFF2-40B4-BE49-F238E27FC236}">
                <a16:creationId xmlns:a16="http://schemas.microsoft.com/office/drawing/2014/main" id="{200DD787-EFDD-44D6-94A5-005C4DFA737C}"/>
              </a:ext>
            </a:extLst>
          </p:cNvPr>
          <p:cNvSpPr>
            <a:spLocks noGrp="1"/>
          </p:cNvSpPr>
          <p:nvPr>
            <p:ph type="title"/>
          </p:nvPr>
        </p:nvSpPr>
        <p:spPr/>
        <p:txBody>
          <a:bodyPr/>
          <a:lstStyle/>
          <a:p>
            <a:r>
              <a:rPr lang="en-GB" dirty="0">
                <a:solidFill>
                  <a:schemeClr val="tx2"/>
                </a:solidFill>
              </a:rPr>
              <a:t>J17 production well pilot results</a:t>
            </a:r>
          </a:p>
        </p:txBody>
      </p:sp>
      <p:sp>
        <p:nvSpPr>
          <p:cNvPr id="3" name="TextBox 2">
            <a:extLst>
              <a:ext uri="{FF2B5EF4-FFF2-40B4-BE49-F238E27FC236}">
                <a16:creationId xmlns:a16="http://schemas.microsoft.com/office/drawing/2014/main" id="{30DE59A3-3099-4CA5-9BBC-794E13361D54}"/>
              </a:ext>
            </a:extLst>
          </p:cNvPr>
          <p:cNvSpPr txBox="1"/>
          <p:nvPr/>
        </p:nvSpPr>
        <p:spPr>
          <a:xfrm>
            <a:off x="1879354" y="712197"/>
            <a:ext cx="8443337"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r>
              <a:rPr lang="en-GB" b="1"/>
              <a:t>&gt; 20,000 </a:t>
            </a:r>
            <a:r>
              <a:rPr lang="en-GB" b="1" err="1"/>
              <a:t>bbls</a:t>
            </a:r>
            <a:r>
              <a:rPr lang="en-GB" b="1"/>
              <a:t> of production above the baseline; ~ 4% reduction in water cut</a:t>
            </a:r>
          </a:p>
        </p:txBody>
      </p:sp>
      <p:sp>
        <p:nvSpPr>
          <p:cNvPr id="12" name="Rectangle 11">
            <a:extLst>
              <a:ext uri="{FF2B5EF4-FFF2-40B4-BE49-F238E27FC236}">
                <a16:creationId xmlns:a16="http://schemas.microsoft.com/office/drawing/2014/main" id="{F23F3AE7-5D97-4DAD-BD90-C920FC5C1CE2}"/>
              </a:ext>
            </a:extLst>
          </p:cNvPr>
          <p:cNvSpPr/>
          <p:nvPr/>
        </p:nvSpPr>
        <p:spPr>
          <a:xfrm>
            <a:off x="3057525" y="1638300"/>
            <a:ext cx="4248150" cy="3790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solidFill>
                  <a:schemeClr val="bg1">
                    <a:lumMod val="50000"/>
                  </a:schemeClr>
                </a:solidFill>
              </a:rPr>
              <a:t>Post-deployment well test</a:t>
            </a:r>
          </a:p>
        </p:txBody>
      </p:sp>
      <p:sp>
        <p:nvSpPr>
          <p:cNvPr id="13" name="Rectangle 12">
            <a:extLst>
              <a:ext uri="{FF2B5EF4-FFF2-40B4-BE49-F238E27FC236}">
                <a16:creationId xmlns:a16="http://schemas.microsoft.com/office/drawing/2014/main" id="{3F70FD78-D03D-433A-9400-9D184E6CDF88}"/>
              </a:ext>
            </a:extLst>
          </p:cNvPr>
          <p:cNvSpPr/>
          <p:nvPr/>
        </p:nvSpPr>
        <p:spPr>
          <a:xfrm>
            <a:off x="761999" y="1638300"/>
            <a:ext cx="1895475" cy="379095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a:solidFill>
                  <a:schemeClr val="bg1">
                    <a:lumMod val="50000"/>
                  </a:schemeClr>
                </a:solidFill>
              </a:rPr>
              <a:t>Pre-deployment well test</a:t>
            </a:r>
          </a:p>
        </p:txBody>
      </p:sp>
      <p:sp>
        <p:nvSpPr>
          <p:cNvPr id="16" name="Rectangle 15">
            <a:extLst>
              <a:ext uri="{FF2B5EF4-FFF2-40B4-BE49-F238E27FC236}">
                <a16:creationId xmlns:a16="http://schemas.microsoft.com/office/drawing/2014/main" id="{59BB5794-E32F-4A99-8113-E9CEA629F470}"/>
              </a:ext>
            </a:extLst>
          </p:cNvPr>
          <p:cNvSpPr/>
          <p:nvPr/>
        </p:nvSpPr>
        <p:spPr>
          <a:xfrm>
            <a:off x="1219199" y="2247900"/>
            <a:ext cx="3228975" cy="3181350"/>
          </a:xfrm>
          <a:prstGeom prst="rect">
            <a:avLst/>
          </a:prstGeom>
          <a:solidFill>
            <a:schemeClr val="accent2">
              <a:lumMod val="40000"/>
              <a:lumOff val="6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solidFill>
                  <a:srgbClr val="000000"/>
                </a:solidFill>
              </a:rPr>
              <a:t>Injection online </a:t>
            </a:r>
            <a:r>
              <a:rPr lang="en-GB">
                <a:solidFill>
                  <a:srgbClr val="000000"/>
                </a:solidFill>
                <a:sym typeface="Wingdings" panose="05000000000000000000" pitchFamily="2" charset="2"/>
              </a:rPr>
              <a:t> increasing and high liquid rate</a:t>
            </a:r>
            <a:endParaRPr lang="en-GB">
              <a:solidFill>
                <a:srgbClr val="000000"/>
              </a:solidFill>
            </a:endParaRPr>
          </a:p>
        </p:txBody>
      </p:sp>
      <p:sp>
        <p:nvSpPr>
          <p:cNvPr id="15" name="Arrow: Up-Down 14">
            <a:extLst>
              <a:ext uri="{FF2B5EF4-FFF2-40B4-BE49-F238E27FC236}">
                <a16:creationId xmlns:a16="http://schemas.microsoft.com/office/drawing/2014/main" id="{D7C18BD0-C631-4E6E-AB01-AD40FCD99B1E}"/>
              </a:ext>
            </a:extLst>
          </p:cNvPr>
          <p:cNvSpPr/>
          <p:nvPr/>
        </p:nvSpPr>
        <p:spPr>
          <a:xfrm>
            <a:off x="3124200" y="3324225"/>
            <a:ext cx="161925" cy="10382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GB" sz="800"/>
              <a:t>100% oil rate increase</a:t>
            </a:r>
          </a:p>
        </p:txBody>
      </p:sp>
      <p:sp>
        <p:nvSpPr>
          <p:cNvPr id="17" name="Rectangle 16">
            <a:extLst>
              <a:ext uri="{FF2B5EF4-FFF2-40B4-BE49-F238E27FC236}">
                <a16:creationId xmlns:a16="http://schemas.microsoft.com/office/drawing/2014/main" id="{982EF301-9D36-4C7E-B147-25B1952BECBA}"/>
              </a:ext>
            </a:extLst>
          </p:cNvPr>
          <p:cNvSpPr/>
          <p:nvPr/>
        </p:nvSpPr>
        <p:spPr>
          <a:xfrm>
            <a:off x="4514849" y="2247900"/>
            <a:ext cx="2105025" cy="3181350"/>
          </a:xfrm>
          <a:prstGeom prst="rect">
            <a:avLst/>
          </a:prstGeom>
          <a:solidFill>
            <a:schemeClr val="accent2">
              <a:lumMod val="40000"/>
              <a:lumOff val="6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solidFill>
                  <a:srgbClr val="000000"/>
                </a:solidFill>
              </a:rPr>
              <a:t>Injection offline </a:t>
            </a:r>
            <a:r>
              <a:rPr lang="en-GB">
                <a:solidFill>
                  <a:srgbClr val="000000"/>
                </a:solidFill>
                <a:sym typeface="Wingdings" panose="05000000000000000000" pitchFamily="2" charset="2"/>
              </a:rPr>
              <a:t> decreasing liquids</a:t>
            </a:r>
            <a:endParaRPr lang="en-GB">
              <a:solidFill>
                <a:srgbClr val="000000"/>
              </a:solidFill>
            </a:endParaRPr>
          </a:p>
        </p:txBody>
      </p:sp>
      <p:pic>
        <p:nvPicPr>
          <p:cNvPr id="19" name="Picture 18">
            <a:extLst>
              <a:ext uri="{FF2B5EF4-FFF2-40B4-BE49-F238E27FC236}">
                <a16:creationId xmlns:a16="http://schemas.microsoft.com/office/drawing/2014/main" id="{8D02424E-8007-4DD4-8C6C-DB68A2F7B984}"/>
              </a:ext>
            </a:extLst>
          </p:cNvPr>
          <p:cNvPicPr>
            <a:picLocks noChangeAspect="1"/>
          </p:cNvPicPr>
          <p:nvPr/>
        </p:nvPicPr>
        <p:blipFill>
          <a:blip r:embed="rId3"/>
          <a:stretch>
            <a:fillRect/>
          </a:stretch>
        </p:blipFill>
        <p:spPr>
          <a:xfrm>
            <a:off x="7534650" y="1219200"/>
            <a:ext cx="4482012" cy="3253632"/>
          </a:xfrm>
          <a:prstGeom prst="rect">
            <a:avLst/>
          </a:prstGeom>
        </p:spPr>
      </p:pic>
      <p:sp>
        <p:nvSpPr>
          <p:cNvPr id="20" name="TextBox 19">
            <a:extLst>
              <a:ext uri="{FF2B5EF4-FFF2-40B4-BE49-F238E27FC236}">
                <a16:creationId xmlns:a16="http://schemas.microsoft.com/office/drawing/2014/main" id="{790C135B-9BE3-4E9E-95EF-C0DC71BA79B4}"/>
              </a:ext>
            </a:extLst>
          </p:cNvPr>
          <p:cNvSpPr txBox="1"/>
          <p:nvPr/>
        </p:nvSpPr>
        <p:spPr>
          <a:xfrm>
            <a:off x="2626667" y="1638300"/>
            <a:ext cx="461665" cy="2708434"/>
          </a:xfrm>
          <a:prstGeom prst="rect">
            <a:avLst/>
          </a:prstGeom>
          <a:noFill/>
        </p:spPr>
        <p:txBody>
          <a:bodyPr vert="eaVert" wrap="none" rtlCol="0">
            <a:spAutoFit/>
          </a:bodyPr>
          <a:lstStyle/>
          <a:p>
            <a:r>
              <a:rPr lang="en-GB"/>
              <a:t>OOR nutrient deployment</a:t>
            </a:r>
          </a:p>
        </p:txBody>
      </p:sp>
      <p:sp>
        <p:nvSpPr>
          <p:cNvPr id="21" name="TextBox 20">
            <a:extLst>
              <a:ext uri="{FF2B5EF4-FFF2-40B4-BE49-F238E27FC236}">
                <a16:creationId xmlns:a16="http://schemas.microsoft.com/office/drawing/2014/main" id="{21C847AD-6441-4223-90F8-BF83186C02DE}"/>
              </a:ext>
            </a:extLst>
          </p:cNvPr>
          <p:cNvSpPr txBox="1"/>
          <p:nvPr/>
        </p:nvSpPr>
        <p:spPr>
          <a:xfrm>
            <a:off x="8976483" y="1304924"/>
            <a:ext cx="243717" cy="2943225"/>
          </a:xfrm>
          <a:prstGeom prst="rect">
            <a:avLst/>
          </a:prstGeom>
          <a:solidFill>
            <a:schemeClr val="accent2">
              <a:lumMod val="40000"/>
              <a:lumOff val="60000"/>
              <a:alpha val="12000"/>
            </a:schemeClr>
          </a:solidFill>
        </p:spPr>
        <p:txBody>
          <a:bodyPr vert="eaVert" wrap="none" rtlCol="0" anchor="ctr">
            <a:noAutofit/>
          </a:bodyPr>
          <a:lstStyle/>
          <a:p>
            <a:pPr algn="ctr"/>
            <a:r>
              <a:rPr lang="en-GB" sz="1200"/>
              <a:t>OOR nutrient deployment</a:t>
            </a:r>
          </a:p>
        </p:txBody>
      </p:sp>
      <p:sp>
        <p:nvSpPr>
          <p:cNvPr id="22" name="Arrow: Up-Down 21">
            <a:extLst>
              <a:ext uri="{FF2B5EF4-FFF2-40B4-BE49-F238E27FC236}">
                <a16:creationId xmlns:a16="http://schemas.microsoft.com/office/drawing/2014/main" id="{38B14481-ADA1-4391-AF52-BDAED57F94A3}"/>
              </a:ext>
            </a:extLst>
          </p:cNvPr>
          <p:cNvSpPr/>
          <p:nvPr/>
        </p:nvSpPr>
        <p:spPr>
          <a:xfrm>
            <a:off x="9203116" y="2695574"/>
            <a:ext cx="129527" cy="962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GB" sz="700"/>
              <a:t>4% Water cut decrease</a:t>
            </a:r>
          </a:p>
        </p:txBody>
      </p:sp>
      <p:sp>
        <p:nvSpPr>
          <p:cNvPr id="23" name="TextBox 22">
            <a:extLst>
              <a:ext uri="{FF2B5EF4-FFF2-40B4-BE49-F238E27FC236}">
                <a16:creationId xmlns:a16="http://schemas.microsoft.com/office/drawing/2014/main" id="{75F402BC-F167-4D81-AF49-E05AA53740A6}"/>
              </a:ext>
            </a:extLst>
          </p:cNvPr>
          <p:cNvSpPr txBox="1"/>
          <p:nvPr/>
        </p:nvSpPr>
        <p:spPr>
          <a:xfrm>
            <a:off x="7569951" y="4839103"/>
            <a:ext cx="4465761"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400" dirty="0">
                <a:solidFill>
                  <a:srgbClr val="000000"/>
                </a:solidFill>
              </a:rPr>
              <a:t>CAUTION: Much debate took place within the Scott partnership as to how much of the production benefit should be attributed to OOR versus water injection and/or flush production.</a:t>
            </a:r>
          </a:p>
        </p:txBody>
      </p:sp>
    </p:spTree>
    <p:extLst>
      <p:ext uri="{BB962C8B-B14F-4D97-AF65-F5344CB8AC3E}">
        <p14:creationId xmlns:p14="http://schemas.microsoft.com/office/powerpoint/2010/main" val="40834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6" grpId="0" animBg="1"/>
      <p:bldP spid="15" grpId="0" animBg="1"/>
      <p:bldP spid="17" grpId="0" animBg="1"/>
      <p:bldP spid="20" grpId="0"/>
      <p:bldP spid="21" grpId="0" animBg="1"/>
      <p:bldP spid="22" grpId="0" animBg="1"/>
      <p:bldP spid="23" grpId="0" animBg="1"/>
    </p:bldLst>
  </p:timing>
</p:sld>
</file>

<file path=ppt/theme/theme1.xml><?xml version="1.0" encoding="utf-8"?>
<a:theme xmlns:a="http://schemas.openxmlformats.org/drawingml/2006/main" name="Content Slide ">
  <a:themeElements>
    <a:clrScheme name="CNOOC Theme">
      <a:dk1>
        <a:srgbClr val="114B87"/>
      </a:dk1>
      <a:lt1>
        <a:sysClr val="window" lastClr="FFFFFF"/>
      </a:lt1>
      <a:dk2>
        <a:srgbClr val="083551"/>
      </a:dk2>
      <a:lt2>
        <a:srgbClr val="14609F"/>
      </a:lt2>
      <a:accent1>
        <a:srgbClr val="0F426B"/>
      </a:accent1>
      <a:accent2>
        <a:srgbClr val="CC1B2D"/>
      </a:accent2>
      <a:accent3>
        <a:srgbClr val="86704D"/>
      </a:accent3>
      <a:accent4>
        <a:srgbClr val="898C8D"/>
      </a:accent4>
      <a:accent5>
        <a:srgbClr val="1A78B7"/>
      </a:accent5>
      <a:accent6>
        <a:srgbClr val="2392D0"/>
      </a:accent6>
      <a:hlink>
        <a:srgbClr val="0563C1"/>
      </a:hlink>
      <a:folHlink>
        <a:srgbClr val="CC1B2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external).potx  -  Read-Only" id="{1718205D-9596-45DE-BCC2-BE27F84873E0}" vid="{3381EBAF-3078-42C0-8336-5BDCE0E96448}"/>
    </a:ext>
  </a:extLst>
</a:theme>
</file>

<file path=ppt/theme/theme2.xml><?xml version="1.0" encoding="utf-8"?>
<a:theme xmlns:a="http://schemas.openxmlformats.org/drawingml/2006/main" name="Agenda Slide">
  <a:themeElements>
    <a:clrScheme name="CNOOC Theme">
      <a:dk1>
        <a:srgbClr val="114B87"/>
      </a:dk1>
      <a:lt1>
        <a:sysClr val="window" lastClr="FFFFFF"/>
      </a:lt1>
      <a:dk2>
        <a:srgbClr val="083551"/>
      </a:dk2>
      <a:lt2>
        <a:srgbClr val="14609F"/>
      </a:lt2>
      <a:accent1>
        <a:srgbClr val="0F426B"/>
      </a:accent1>
      <a:accent2>
        <a:srgbClr val="CC1B2D"/>
      </a:accent2>
      <a:accent3>
        <a:srgbClr val="86704D"/>
      </a:accent3>
      <a:accent4>
        <a:srgbClr val="898C8D"/>
      </a:accent4>
      <a:accent5>
        <a:srgbClr val="1A78B7"/>
      </a:accent5>
      <a:accent6>
        <a:srgbClr val="2392D0"/>
      </a:accent6>
      <a:hlink>
        <a:srgbClr val="0563C1"/>
      </a:hlink>
      <a:folHlink>
        <a:srgbClr val="CC1B2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external).potx  -  Read-Only" id="{1718205D-9596-45DE-BCC2-BE27F84873E0}" vid="{2BD4CE5F-BE29-462B-968A-07CCFE3BD23D}"/>
    </a:ext>
  </a:extLst>
</a:theme>
</file>

<file path=ppt/theme/theme3.xml><?xml version="1.0" encoding="utf-8"?>
<a:theme xmlns:a="http://schemas.openxmlformats.org/drawingml/2006/main" name="Blank">
  <a:themeElements>
    <a:clrScheme name="CNOOC Theme">
      <a:dk1>
        <a:srgbClr val="114B87"/>
      </a:dk1>
      <a:lt1>
        <a:sysClr val="window" lastClr="FFFFFF"/>
      </a:lt1>
      <a:dk2>
        <a:srgbClr val="083551"/>
      </a:dk2>
      <a:lt2>
        <a:srgbClr val="14609F"/>
      </a:lt2>
      <a:accent1>
        <a:srgbClr val="0F426B"/>
      </a:accent1>
      <a:accent2>
        <a:srgbClr val="CC1B2D"/>
      </a:accent2>
      <a:accent3>
        <a:srgbClr val="86704D"/>
      </a:accent3>
      <a:accent4>
        <a:srgbClr val="898C8D"/>
      </a:accent4>
      <a:accent5>
        <a:srgbClr val="1A78B7"/>
      </a:accent5>
      <a:accent6>
        <a:srgbClr val="2392D0"/>
      </a:accent6>
      <a:hlink>
        <a:srgbClr val="0563C1"/>
      </a:hlink>
      <a:folHlink>
        <a:srgbClr val="CC1B2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external).potx  -  Read-Only" id="{1718205D-9596-45DE-BCC2-BE27F84873E0}" vid="{9CF90766-0559-468C-937B-957A88B88E9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2283b0-8acf-4472-ab3c-59235e227d1d" xsi:nil="true"/>
    <lcf76f155ced4ddcb4097134ff3c332f xmlns="e4761869-fb99-41f0-a57d-5ad4fed07d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80530E5849634E9E1F0D3BB1F6E2B8" ma:contentTypeVersion="15" ma:contentTypeDescription="Create a new document." ma:contentTypeScope="" ma:versionID="27cb7ee7199023c2db6a2bad57d0485f">
  <xsd:schema xmlns:xsd="http://www.w3.org/2001/XMLSchema" xmlns:xs="http://www.w3.org/2001/XMLSchema" xmlns:p="http://schemas.microsoft.com/office/2006/metadata/properties" xmlns:ns2="e4761869-fb99-41f0-a57d-5ad4fed07d95" xmlns:ns3="502283b0-8acf-4472-ab3c-59235e227d1d" targetNamespace="http://schemas.microsoft.com/office/2006/metadata/properties" ma:root="true" ma:fieldsID="888110e8a0014f7801d313de0cbbfc16" ns2:_="" ns3:_="">
    <xsd:import namespace="e4761869-fb99-41f0-a57d-5ad4fed07d95"/>
    <xsd:import namespace="502283b0-8acf-4472-ab3c-59235e227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61869-fb99-41f0-a57d-5ad4fed07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be39697-0e77-47eb-a294-fad7c1e59c7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283b0-8acf-4472-ab3c-59235e227d1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518acb-6709-4c30-919d-b3482ae99a52}" ma:internalName="TaxCatchAll" ma:showField="CatchAllData" ma:web="502283b0-8acf-4472-ab3c-59235e227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F3F1E-826A-4A42-8F35-414561F5B4C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58DDEB-DB26-4F6F-A503-D89B30B12DBC}">
  <ds:schemaRefs>
    <ds:schemaRef ds:uri="http://schemas.microsoft.com/sharepoint/v3/contenttype/forms"/>
  </ds:schemaRefs>
</ds:datastoreItem>
</file>

<file path=customXml/itemProps3.xml><?xml version="1.0" encoding="utf-8"?>
<ds:datastoreItem xmlns:ds="http://schemas.openxmlformats.org/officeDocument/2006/customXml" ds:itemID="{84EB1904-54E1-4970-8941-BFF0D7309957}"/>
</file>

<file path=docProps/app.xml><?xml version="1.0" encoding="utf-8"?>
<Properties xmlns="http://schemas.openxmlformats.org/officeDocument/2006/extended-properties" xmlns:vt="http://schemas.openxmlformats.org/officeDocument/2006/docPropsVTypes">
  <Template>PowerPoint Template (external)</Template>
  <TotalTime>508</TotalTime>
  <Words>2045</Words>
  <Application>Microsoft Office PowerPoint</Application>
  <PresentationFormat>Widescreen</PresentationFormat>
  <Paragraphs>186</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System Font Regular</vt:lpstr>
      <vt:lpstr>Arial</vt:lpstr>
      <vt:lpstr>Calibri</vt:lpstr>
      <vt:lpstr>Courier New</vt:lpstr>
      <vt:lpstr>Wingdings</vt:lpstr>
      <vt:lpstr>Content Slide </vt:lpstr>
      <vt:lpstr>Agenda Slide</vt:lpstr>
      <vt:lpstr>Blank</vt:lpstr>
      <vt:lpstr>PowerPoint Presentation</vt:lpstr>
      <vt:lpstr>Forward Looking Statement</vt:lpstr>
      <vt:lpstr>Contents</vt:lpstr>
      <vt:lpstr>Acknowledgements</vt:lpstr>
      <vt:lpstr>Organic Oil Recovery,  Technology Overview</vt:lpstr>
      <vt:lpstr>Scott Field Organic Oil recovery technology trial</vt:lpstr>
      <vt:lpstr>Scott Field Map showing relevant well locations</vt:lpstr>
      <vt:lpstr>ISMRA: J17 production well pilot selection criteria</vt:lpstr>
      <vt:lpstr>J17 production well pilot results</vt:lpstr>
      <vt:lpstr>J17 production well pilot results</vt:lpstr>
      <vt:lpstr>Scott Field Map showing relevant well locations</vt:lpstr>
      <vt:lpstr>Injector - Producer Trial, Selection Criteria (J41z – J40)</vt:lpstr>
      <vt:lpstr>Injector (J41z) – Producer (J40) OOR Trial Timeline</vt:lpstr>
      <vt:lpstr>J40 Production well pilot results</vt:lpstr>
      <vt:lpstr>Injector (J41z) – Producer (J40) OOR Trial Timeline</vt:lpstr>
      <vt:lpstr>Increased Microbial Numbers</vt:lpstr>
      <vt:lpstr>Lessons Learned </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 Rosaura (Aberdeen)</dc:creator>
  <cp:lastModifiedBy>Bostock, Andrew (Aberdeen)</cp:lastModifiedBy>
  <cp:revision>16</cp:revision>
  <cp:lastPrinted>2019-01-11T02:21:34Z</cp:lastPrinted>
  <dcterms:created xsi:type="dcterms:W3CDTF">2022-04-05T07:00:27Z</dcterms:created>
  <dcterms:modified xsi:type="dcterms:W3CDTF">2023-05-31T13:02:26Z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0x010100D380530E5849634E9E1F0D3BB1F6E2B8</vt:lpwstr>
  </property>
  <property fmtid="{D5CDD505-2E9C-101B-9397-08002B2CF9AE}" pid="3" name="MediaServiceImageTags">
    <vt:lpwstr/>
  </property>
</Properties>
</file>