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9" r:id="rId5"/>
    <p:sldId id="260" r:id="rId6"/>
    <p:sldId id="1263" r:id="rId7"/>
    <p:sldId id="1298" r:id="rId8"/>
    <p:sldId id="1279" r:id="rId9"/>
    <p:sldId id="1299" r:id="rId10"/>
    <p:sldId id="261" r:id="rId11"/>
    <p:sldId id="262" r:id="rId12"/>
    <p:sldId id="1301" r:id="rId13"/>
    <p:sldId id="1261" r:id="rId14"/>
    <p:sldId id="1300" r:id="rId15"/>
    <p:sldId id="265" r:id="rId16"/>
    <p:sldId id="263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4E6"/>
    <a:srgbClr val="293E6B"/>
    <a:srgbClr val="000000"/>
    <a:srgbClr val="008FD5"/>
    <a:srgbClr val="F59600"/>
    <a:srgbClr val="F49500"/>
    <a:srgbClr val="EF8200"/>
    <a:srgbClr val="6DC6E7"/>
    <a:srgbClr val="6CC4EA"/>
    <a:srgbClr val="E2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2"/>
  </p:normalViewPr>
  <p:slideViewPr>
    <p:cSldViewPr snapToGrid="0" snapToObjects="1" showGuides="1">
      <p:cViewPr varScale="1">
        <p:scale>
          <a:sx n="68" d="100"/>
          <a:sy n="68" d="100"/>
        </p:scale>
        <p:origin x="616" y="56"/>
      </p:cViewPr>
      <p:guideLst>
        <p:guide orient="horz" pos="1752"/>
        <p:guide pos="3840"/>
        <p:guide orient="horz" pos="1117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tch.flegg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4059492563429"/>
          <c:y val="7.407407407407407E-2"/>
          <c:w val="0.88014829396325456"/>
          <c:h val="0.840401720618256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15.9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D-4665-9E2A-8649BF7E7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Sheet1!$O$11:$Q$11</c:f>
              <c:numCache>
                <c:formatCode>d\-mmm\-yy</c:formatCode>
                <c:ptCount val="3"/>
                <c:pt idx="0">
                  <c:v>43281</c:v>
                </c:pt>
                <c:pt idx="1">
                  <c:v>43465</c:v>
                </c:pt>
                <c:pt idx="2">
                  <c:v>43646</c:v>
                </c:pt>
              </c:numCache>
            </c:numRef>
          </c:cat>
          <c:val>
            <c:numRef>
              <c:f>Sheet1!$O$12:$Q$12</c:f>
              <c:numCache>
                <c:formatCode>0.0</c:formatCode>
                <c:ptCount val="3"/>
                <c:pt idx="0">
                  <c:v>16.503</c:v>
                </c:pt>
                <c:pt idx="1">
                  <c:v>43.103000000000002</c:v>
                </c:pt>
                <c:pt idx="2">
                  <c:v>88.168999999999997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8-479B-817D-3382BE816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9716976"/>
        <c:axId val="2088183536"/>
      </c:barChart>
      <c:catAx>
        <c:axId val="2089716976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183536"/>
        <c:crosses val="autoZero"/>
        <c:auto val="0"/>
        <c:lblAlgn val="ctr"/>
        <c:lblOffset val="100"/>
        <c:noMultiLvlLbl val="0"/>
      </c:catAx>
      <c:valAx>
        <c:axId val="2088183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71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3A69E-5D4E-2B4A-98DF-4351F05D2F3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6615-BE50-C548-987E-F5B813B3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2242F-3AC9-9B4D-9E04-35456DE3036F}"/>
              </a:ext>
            </a:extLst>
          </p:cNvPr>
          <p:cNvSpPr/>
          <p:nvPr userDrawn="1"/>
        </p:nvSpPr>
        <p:spPr>
          <a:xfrm>
            <a:off x="5964572" y="0"/>
            <a:ext cx="6227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33B42-3174-5847-BF10-CC84D7511F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696197"/>
            <a:ext cx="5521659" cy="4966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293E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32FF7-3303-4341-A451-0BB8DCF6B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30" y="701265"/>
            <a:ext cx="2965305" cy="5809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3D0CA3-F784-794B-B9D4-259E4A362F72}"/>
              </a:ext>
            </a:extLst>
          </p:cNvPr>
          <p:cNvSpPr/>
          <p:nvPr userDrawn="1"/>
        </p:nvSpPr>
        <p:spPr>
          <a:xfrm>
            <a:off x="9789953" y="6266576"/>
            <a:ext cx="1959136" cy="4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9FAE8AF-7096-5540-8DDB-2C3EF042B7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005753"/>
            <a:ext cx="9422541" cy="914400"/>
          </a:xfrm>
        </p:spPr>
        <p:txBody>
          <a:bodyPr>
            <a:normAutofit/>
          </a:bodyPr>
          <a:lstStyle>
            <a:lvl1pPr marL="0" indent="0">
              <a:buNone/>
              <a:defRPr sz="3800" b="1" i="0" spc="-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Montserrat ExtraBold" pitchFamily="2" charset="77"/>
              </a:defRPr>
            </a:lvl2pPr>
            <a:lvl3pPr marL="914400" indent="0">
              <a:buNone/>
              <a:defRPr b="1" i="0">
                <a:latin typeface="Montserrat ExtraBold" pitchFamily="2" charset="77"/>
              </a:defRPr>
            </a:lvl3pPr>
            <a:lvl4pPr marL="1371600" indent="0">
              <a:buNone/>
              <a:defRPr b="1" i="0">
                <a:latin typeface="Montserrat ExtraBold" pitchFamily="2" charset="77"/>
              </a:defRPr>
            </a:lvl4pPr>
            <a:lvl5pPr marL="1828800" indent="0">
              <a:buNone/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en-US" dirty="0"/>
              <a:t>Edit title second 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E95FA53-4919-C646-9E93-9DEA9EC25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2" y="4509101"/>
            <a:ext cx="6956178" cy="717242"/>
          </a:xfrm>
        </p:spPr>
        <p:txBody>
          <a:bodyPr>
            <a:normAutofit/>
          </a:bodyPr>
          <a:lstStyle>
            <a:lvl1pPr marL="0" indent="0">
              <a:buNone/>
              <a:defRPr sz="3800" b="1" i="0" spc="-100" baseline="0">
                <a:solidFill>
                  <a:srgbClr val="3CB4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solidFill>
                  <a:srgbClr val="3CB4E6"/>
                </a:solidFill>
                <a:latin typeface="Montserrat ExtraBold" pitchFamily="2" charset="77"/>
              </a:defRPr>
            </a:lvl2pPr>
            <a:lvl3pPr marL="914400" indent="0">
              <a:buNone/>
              <a:defRPr b="1" i="0">
                <a:solidFill>
                  <a:srgbClr val="3CB4E6"/>
                </a:solidFill>
                <a:latin typeface="Montserrat ExtraBold" pitchFamily="2" charset="77"/>
              </a:defRPr>
            </a:lvl3pPr>
            <a:lvl4pPr marL="1371600" indent="0">
              <a:buNone/>
              <a:defRPr b="1" i="0">
                <a:solidFill>
                  <a:srgbClr val="3CB4E6"/>
                </a:solidFill>
                <a:latin typeface="Montserrat ExtraBold" pitchFamily="2" charset="77"/>
              </a:defRPr>
            </a:lvl4pPr>
            <a:lvl5pPr marL="1828800" indent="0">
              <a:buNone/>
              <a:defRPr b="1" i="0">
                <a:solidFill>
                  <a:srgbClr val="3CB4E6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en-US" dirty="0"/>
              <a:t>Edit title first 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5254D-0164-2740-83C3-14F49EFA7C78}"/>
              </a:ext>
            </a:extLst>
          </p:cNvPr>
          <p:cNvSpPr/>
          <p:nvPr userDrawn="1"/>
        </p:nvSpPr>
        <p:spPr>
          <a:xfrm>
            <a:off x="2694516" y="6416805"/>
            <a:ext cx="2452578" cy="238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1D48B-210C-2E47-855F-BF4D99B17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25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0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9AFEF00-3DFA-F143-8E45-E1E69C1F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52400"/>
            <a:ext cx="11306176" cy="95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D1E7D22-18F6-CF44-9F89-B126EA7C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102800"/>
            <a:ext cx="11318163" cy="500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BAA08-4843-7B4F-BA6E-4752EC01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C32BDC24-043A-154B-BC42-780C012C227F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66BA6-EEBE-8B4D-92D5-B51CD560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841AC-DC69-3F43-877C-2C0BB4A5E7A4}"/>
              </a:ext>
            </a:extLst>
          </p:cNvPr>
          <p:cNvSpPr txBox="1"/>
          <p:nvPr userDrawn="1"/>
        </p:nvSpPr>
        <p:spPr>
          <a:xfrm>
            <a:off x="3657600" y="65354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F9551-FD83-9446-B13C-F329BBB9F3FD}"/>
              </a:ext>
            </a:extLst>
          </p:cNvPr>
          <p:cNvSpPr txBox="1"/>
          <p:nvPr userDrawn="1"/>
        </p:nvSpPr>
        <p:spPr>
          <a:xfrm>
            <a:off x="3352800" y="6921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47B2E-EDBE-5644-AAAF-EEC47E5222EB}"/>
              </a:ext>
            </a:extLst>
          </p:cNvPr>
          <p:cNvSpPr txBox="1"/>
          <p:nvPr userDrawn="1"/>
        </p:nvSpPr>
        <p:spPr>
          <a:xfrm>
            <a:off x="4191000" y="6540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CAE6F-499D-F340-8977-9B418F044FCA}"/>
              </a:ext>
            </a:extLst>
          </p:cNvPr>
          <p:cNvSpPr txBox="1"/>
          <p:nvPr userDrawn="1"/>
        </p:nvSpPr>
        <p:spPr>
          <a:xfrm>
            <a:off x="4660900" y="6515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3F5F8-3C13-244C-ADE8-575B28EFE2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A7C1-2CB3-584A-9131-6B591C8D3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102800"/>
            <a:ext cx="5576888" cy="4991223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.AppleSystemUIFont"/>
              <a:buChar char="-"/>
              <a:defRPr/>
            </a:lvl2pPr>
            <a:lvl3pPr marL="1143000" indent="-228600">
              <a:buFont typeface=".AppleSystemUIFont"/>
              <a:buChar char="-"/>
              <a:defRPr/>
            </a:lvl3pPr>
            <a:lvl4pPr marL="1600200" indent="-228600">
              <a:buFont typeface=".AppleSystemUIFont"/>
              <a:buChar char="-"/>
              <a:defRPr/>
            </a:lvl4pPr>
            <a:lvl5pPr marL="2057400" indent="-228600">
              <a:buFont typeface=".AppleSystemUIFont"/>
              <a:buChar char="-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534B2-2F16-AF4F-828C-9D56468B2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2800"/>
            <a:ext cx="5588875" cy="4991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C33812-8B9A-AF45-AB43-7D5D7138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52400"/>
            <a:ext cx="11318162" cy="95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001AB-B749-D34A-B9A5-1835C2A1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433B-BCF5-8243-ADBC-70CCF874E459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3879-E1F5-3946-BEA1-A3B39AC3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6D4270D-7704-5E4A-9922-0DAD363A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A76CB-C4AD-B545-9CEC-DFE6195583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82EFCF6-1E8D-E94A-8DBF-C7A8D311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52400"/>
            <a:ext cx="11306176" cy="95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EEEC3-8115-D74B-AC3A-970ADE89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087-0DA7-9E4C-ADA7-EAC7396E0C84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0B953DB-CE12-4E4D-B001-FC7DD3A3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C1E8D-2024-1947-BE20-82CA984848D4}"/>
              </a:ext>
            </a:extLst>
          </p:cNvPr>
          <p:cNvSpPr txBox="1"/>
          <p:nvPr userDrawn="1"/>
        </p:nvSpPr>
        <p:spPr>
          <a:xfrm>
            <a:off x="4322618" y="64943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C69AE-DAF1-6743-9942-C52A95277888}"/>
              </a:ext>
            </a:extLst>
          </p:cNvPr>
          <p:cNvSpPr txBox="1"/>
          <p:nvPr userDrawn="1"/>
        </p:nvSpPr>
        <p:spPr>
          <a:xfrm>
            <a:off x="4935682" y="652549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547D6-BF7D-9845-89E5-0F2333C7E2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DF7C8-5C31-B84E-9A1E-817FAA3C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8FA9-7841-D149-B6BB-C523C10C849A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DC853-6BDF-1740-9AB7-132C142A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E92FF-E150-7042-854D-7DD1E9FCC4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2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6BABCC-FE7F-B24E-B08B-E2F4BC4A05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B4E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3CB4E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F20177-F475-BC4A-A935-751E0A32D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4826" y="6324774"/>
            <a:ext cx="1846249" cy="35944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04C7A7-DD96-3D42-8D95-97889FDE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52400"/>
            <a:ext cx="11306176" cy="95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C168196-AA74-F34A-84A9-0FB1AD88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20A4-FF6C-5F4D-A81B-6D7FD0D86ACF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F2BA7D-A9B3-7445-9296-C1592498D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125438-7D16-8E43-93E2-2B13002120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ax&#10;&#10;Description automatically generated">
            <a:extLst>
              <a:ext uri="{FF2B5EF4-FFF2-40B4-BE49-F238E27FC236}">
                <a16:creationId xmlns:a16="http://schemas.microsoft.com/office/drawing/2014/main" id="{4207D93F-5773-B148-9361-D96262DDB67C}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2E39AA-BFBB-F04F-98AB-4D6DE0F59515}"/>
              </a:ext>
            </a:extLst>
          </p:cNvPr>
          <p:cNvSpPr/>
          <p:nvPr userDrawn="1"/>
        </p:nvSpPr>
        <p:spPr>
          <a:xfrm>
            <a:off x="487492" y="6375400"/>
            <a:ext cx="346075" cy="346075"/>
          </a:xfrm>
          <a:prstGeom prst="ellipse">
            <a:avLst/>
          </a:prstGeom>
          <a:solidFill>
            <a:srgbClr val="3C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E5F0D-91B5-4340-9B5E-A9BB0342C80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293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96628-6F9C-1D4A-9F56-E88DF988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96009"/>
            <a:ext cx="7966553" cy="10281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B629AFF-D9D1-7A40-894C-9A1D252C53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2" y="3527707"/>
            <a:ext cx="2863959" cy="1482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3CB4E6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E89528-E167-5844-8FBD-0CB92B0A9A6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2AD9B8-4421-4A41-A603-CA327F4D368C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B59A8-01E2-3747-92BC-A9A8DA4A81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7645F2-0BE3-8949-AE9D-C757CFC741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AB0C0D-BEC3-304C-988F-8A45BA2F2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799" y="0"/>
            <a:ext cx="6172200" cy="6858000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0F37FAF9-9629-A84A-A2A2-7766E4356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7235" y="6327821"/>
            <a:ext cx="1833840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DF7C8-5C31-B84E-9A1E-817FAA3C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B1D-AF05-7244-9A04-98B95404D0BE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DC853-6BDF-1740-9AB7-132C142A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6D4270D-7704-5E4A-9922-0DAD363A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E92FF-E150-7042-854D-7DD1E9FCC4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2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6628-6F9C-1D4A-9F56-E88DF988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66619"/>
            <a:ext cx="5710380" cy="10281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B629AFF-D9D1-7A40-894C-9A1D252C53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2" y="2998317"/>
            <a:ext cx="2863959" cy="1482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3CB4E6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606B674-5958-4EB6-8720-01E49EDA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39636"/>
            <a:ext cx="350377" cy="381839"/>
          </a:xfrm>
          <a:prstGeom prst="rect">
            <a:avLst/>
          </a:prstGeom>
          <a:solidFill>
            <a:srgbClr val="6DC6E7"/>
          </a:soli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D6D4270D-7704-5E4A-9922-0DAD363A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1B811-85F4-4905-8E1D-01EB8EECEAC2}"/>
              </a:ext>
            </a:extLst>
          </p:cNvPr>
          <p:cNvSpPr txBox="1"/>
          <p:nvPr userDrawn="1"/>
        </p:nvSpPr>
        <p:spPr>
          <a:xfrm>
            <a:off x="3026979" y="654794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C9736C8-E83D-4048-A344-D43BF6555C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D5B5A-0303-3348-8240-62F58CB5F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104900"/>
            <a:ext cx="11318163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96C8A-9795-5B43-9B82-1536AF40748E}"/>
              </a:ext>
            </a:extLst>
          </p:cNvPr>
          <p:cNvSpPr txBox="1"/>
          <p:nvPr userDrawn="1"/>
        </p:nvSpPr>
        <p:spPr>
          <a:xfrm>
            <a:off x="1866900" y="561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17B31A-DF23-1341-BB28-55FB1FE2BD8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14826" y="6324774"/>
            <a:ext cx="1846249" cy="359447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ED409EA7-812A-A544-9055-D13771ABD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578" y="635635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CB4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377BFC-B9C4-D84F-B390-32B7DDB12376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2381F616-38E7-CC4F-96B6-41C215C78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356350"/>
            <a:ext cx="465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CB4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6D4270D-7704-5E4A-9922-0DAD363A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8E70D-9462-3F4B-A6D7-0D22789548C9}"/>
              </a:ext>
            </a:extLst>
          </p:cNvPr>
          <p:cNvSpPr txBox="1"/>
          <p:nvPr userDrawn="1"/>
        </p:nvSpPr>
        <p:spPr>
          <a:xfrm>
            <a:off x="3026979" y="654794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dirty="0">
              <a:solidFill>
                <a:srgbClr val="6DC6E7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3309C-9001-3D45-844F-5CC48999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06" y="152400"/>
            <a:ext cx="11299681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6F8DF-E8E0-6144-94BF-5035452E4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418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CB4E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3" r:id="rId8"/>
    <p:sldLayoutId id="214748366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293E6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F82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F8200"/>
        </a:buClr>
        <a:buFont typeface=".AppleSystemUIFont"/>
        <a:buChar char="-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F8200"/>
        </a:buClr>
        <a:buFont typeface=".AppleSystemUIFont"/>
        <a:buChar char="-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F8200"/>
        </a:buClr>
        <a:buFont typeface=".AppleSystemUIFont"/>
        <a:buChar char="-"/>
        <a:defRPr sz="1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F8200"/>
        </a:buClr>
        <a:buFont typeface=".AppleSystemUIFont"/>
        <a:buChar char="-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76A9774-E28C-FE4E-923D-49F7CA755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 October 2019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D7816-EC8E-0742-BC52-5A522CD5E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1" y="5005753"/>
            <a:ext cx="10026549" cy="914400"/>
          </a:xfrm>
        </p:spPr>
        <p:txBody>
          <a:bodyPr>
            <a:normAutofit/>
          </a:bodyPr>
          <a:lstStyle/>
          <a:p>
            <a:r>
              <a:rPr lang="en-US" sz="2400" dirty="0"/>
              <a:t>David Kemp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2F5A79-F629-A64D-BD4C-E0574A92BE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1" y="4325335"/>
            <a:ext cx="6956178" cy="717242"/>
          </a:xfrm>
        </p:spPr>
        <p:txBody>
          <a:bodyPr/>
          <a:lstStyle/>
          <a:p>
            <a:r>
              <a:rPr lang="en-US" dirty="0"/>
              <a:t>What’s In The Margin?</a:t>
            </a:r>
          </a:p>
        </p:txBody>
      </p:sp>
    </p:spTree>
    <p:extLst>
      <p:ext uri="{BB962C8B-B14F-4D97-AF65-F5344CB8AC3E}">
        <p14:creationId xmlns:p14="http://schemas.microsoft.com/office/powerpoint/2010/main" val="136767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1C21E1-5421-41DF-85A6-B2FBFD720E0E}"/>
              </a:ext>
            </a:extLst>
          </p:cNvPr>
          <p:cNvCxnSpPr>
            <a:cxnSpLocks/>
          </p:cNvCxnSpPr>
          <p:nvPr/>
        </p:nvCxnSpPr>
        <p:spPr>
          <a:xfrm>
            <a:off x="4971261" y="5112629"/>
            <a:ext cx="920261" cy="0"/>
          </a:xfrm>
          <a:prstGeom prst="straightConnector1">
            <a:avLst/>
          </a:prstGeom>
          <a:ln>
            <a:solidFill>
              <a:srgbClr val="F59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01F1B3-40AB-4591-ABF6-0C5AE60EF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132" y="366823"/>
            <a:ext cx="4308550" cy="425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PROJECT TIMELINE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0F572-4FE4-4AD3-ABAD-AD8F53BAA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410B55-BA0B-4D21-9E55-1735198DEB3E}"/>
              </a:ext>
            </a:extLst>
          </p:cNvPr>
          <p:cNvCxnSpPr/>
          <p:nvPr/>
        </p:nvCxnSpPr>
        <p:spPr>
          <a:xfrm flipH="1">
            <a:off x="3855981" y="5260976"/>
            <a:ext cx="1062527" cy="0"/>
          </a:xfrm>
          <a:prstGeom prst="straightConnector1">
            <a:avLst/>
          </a:prstGeom>
          <a:ln>
            <a:solidFill>
              <a:srgbClr val="F59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939DBA-65D8-486E-A405-49755E1C9075}"/>
              </a:ext>
            </a:extLst>
          </p:cNvPr>
          <p:cNvSpPr/>
          <p:nvPr/>
        </p:nvSpPr>
        <p:spPr>
          <a:xfrm>
            <a:off x="1369456" y="1351053"/>
            <a:ext cx="24513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2021</a:t>
            </a:r>
          </a:p>
          <a:p>
            <a:pPr algn="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Commencement of production expected, following Arran pipeline lay and Shearwater topsides modification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0E27D-A6C8-408F-912F-7D362FB896E1}"/>
              </a:ext>
            </a:extLst>
          </p:cNvPr>
          <p:cNvSpPr/>
          <p:nvPr/>
        </p:nvSpPr>
        <p:spPr>
          <a:xfrm>
            <a:off x="1075846" y="5119214"/>
            <a:ext cx="2744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Oct 2018</a:t>
            </a:r>
          </a:p>
          <a:p>
            <a:pPr algn="r"/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OGA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approve Columbus Field Development Plan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15FFF-353A-43CD-BD77-6668D2A1F6D3}"/>
              </a:ext>
            </a:extLst>
          </p:cNvPr>
          <p:cNvSpPr/>
          <p:nvPr/>
        </p:nvSpPr>
        <p:spPr>
          <a:xfrm>
            <a:off x="5001202" y="5168380"/>
            <a:ext cx="2209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Dec 2018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First major contracts placed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15F825-8F71-493F-9FFC-08B0E7326576}"/>
              </a:ext>
            </a:extLst>
          </p:cNvPr>
          <p:cNvCxnSpPr/>
          <p:nvPr/>
        </p:nvCxnSpPr>
        <p:spPr>
          <a:xfrm flipH="1">
            <a:off x="3855981" y="4266652"/>
            <a:ext cx="1062527" cy="0"/>
          </a:xfrm>
          <a:prstGeom prst="straightConnector1">
            <a:avLst/>
          </a:prstGeom>
          <a:ln>
            <a:solidFill>
              <a:srgbClr val="F59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3A0A210-3811-4F8A-8870-76450DD6855B}"/>
              </a:ext>
            </a:extLst>
          </p:cNvPr>
          <p:cNvSpPr/>
          <p:nvPr/>
        </p:nvSpPr>
        <p:spPr>
          <a:xfrm>
            <a:off x="1075846" y="4114911"/>
            <a:ext cx="2744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Jun 2019</a:t>
            </a:r>
          </a:p>
          <a:p>
            <a:pPr algn="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Long-lead item commitments made</a:t>
            </a:r>
          </a:p>
          <a:p>
            <a:pPr algn="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Signature of rig contract imminent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E3BB3F-5DA8-41A0-A9B9-AE49D3E60020}"/>
              </a:ext>
            </a:extLst>
          </p:cNvPr>
          <p:cNvCxnSpPr>
            <a:cxnSpLocks/>
          </p:cNvCxnSpPr>
          <p:nvPr/>
        </p:nvCxnSpPr>
        <p:spPr>
          <a:xfrm>
            <a:off x="4971261" y="2401371"/>
            <a:ext cx="920261" cy="0"/>
          </a:xfrm>
          <a:prstGeom prst="straightConnector1">
            <a:avLst/>
          </a:prstGeom>
          <a:ln>
            <a:solidFill>
              <a:srgbClr val="F59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D368365-C761-4F74-890D-85CB4A47CAE0}"/>
              </a:ext>
            </a:extLst>
          </p:cNvPr>
          <p:cNvSpPr/>
          <p:nvPr/>
        </p:nvSpPr>
        <p:spPr>
          <a:xfrm>
            <a:off x="5001202" y="2453672"/>
            <a:ext cx="2209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Q4 2020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Target drilling of single horizontal production well tied in to Arran-Shearwater pipeline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65B7A6-4455-43BF-ACA8-AEADD71F0BB5}"/>
              </a:ext>
            </a:extLst>
          </p:cNvPr>
          <p:cNvGrpSpPr/>
          <p:nvPr/>
        </p:nvGrpSpPr>
        <p:grpSpPr>
          <a:xfrm>
            <a:off x="4944883" y="824701"/>
            <a:ext cx="45719" cy="5566759"/>
            <a:chOff x="4548554" y="775721"/>
            <a:chExt cx="0" cy="587479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46AFDF-B689-4DC3-971E-383E1E3FA686}"/>
                </a:ext>
              </a:extLst>
            </p:cNvPr>
            <p:cNvCxnSpPr>
              <a:cxnSpLocks/>
            </p:cNvCxnSpPr>
            <p:nvPr/>
          </p:nvCxnSpPr>
          <p:spPr>
            <a:xfrm>
              <a:off x="4548554" y="5173826"/>
              <a:ext cx="0" cy="1476688"/>
            </a:xfrm>
            <a:prstGeom prst="line">
              <a:avLst/>
            </a:prstGeom>
            <a:ln w="63500">
              <a:solidFill>
                <a:srgbClr val="F596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FB56E2-F07C-4B2E-AFCC-5DE4AF505541}"/>
                </a:ext>
              </a:extLst>
            </p:cNvPr>
            <p:cNvCxnSpPr>
              <a:cxnSpLocks/>
            </p:cNvCxnSpPr>
            <p:nvPr/>
          </p:nvCxnSpPr>
          <p:spPr>
            <a:xfrm>
              <a:off x="4548554" y="3729097"/>
              <a:ext cx="0" cy="1476688"/>
            </a:xfrm>
            <a:prstGeom prst="line">
              <a:avLst/>
            </a:prstGeom>
            <a:ln w="63500">
              <a:solidFill>
                <a:srgbClr val="F596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3EB0C0-A507-42EA-8E00-8A99E707261C}"/>
                </a:ext>
              </a:extLst>
            </p:cNvPr>
            <p:cNvCxnSpPr>
              <a:cxnSpLocks/>
            </p:cNvCxnSpPr>
            <p:nvPr/>
          </p:nvCxnSpPr>
          <p:spPr>
            <a:xfrm>
              <a:off x="4548554" y="2252409"/>
              <a:ext cx="0" cy="1476688"/>
            </a:xfrm>
            <a:prstGeom prst="line">
              <a:avLst/>
            </a:prstGeom>
            <a:ln w="63500">
              <a:solidFill>
                <a:srgbClr val="F5960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0D3DEF-C8EC-4AFA-AF4F-AAE1A02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4548554" y="775721"/>
              <a:ext cx="0" cy="1476688"/>
            </a:xfrm>
            <a:prstGeom prst="line">
              <a:avLst/>
            </a:prstGeom>
            <a:ln w="63500">
              <a:solidFill>
                <a:srgbClr val="F59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02B184-0D71-4AC5-AB78-24ACF4F853DE}"/>
              </a:ext>
            </a:extLst>
          </p:cNvPr>
          <p:cNvCxnSpPr/>
          <p:nvPr/>
        </p:nvCxnSpPr>
        <p:spPr>
          <a:xfrm flipH="1">
            <a:off x="3855981" y="1508708"/>
            <a:ext cx="1062527" cy="0"/>
          </a:xfrm>
          <a:prstGeom prst="straightConnector1">
            <a:avLst/>
          </a:prstGeom>
          <a:ln>
            <a:solidFill>
              <a:srgbClr val="F59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0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A2C3-C3CB-4B78-9A15-7B2D4F37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FCF2-EB4E-4F17-BD7D-BA772E4A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524" y="1131809"/>
            <a:ext cx="5452845" cy="558966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  <a:latin typeface="Arial"/>
                <a:cs typeface="Arial"/>
              </a:rPr>
              <a:t>Development Philosophy</a:t>
            </a:r>
          </a:p>
          <a:p>
            <a:pPr marL="285750" indent="-285750"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Under a Construction and Tie-In Agreement, Arran:</a:t>
            </a:r>
          </a:p>
          <a:p>
            <a:pPr marL="80718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Deviates the Arran-Shearwater pipeline to pass by Columbus wellhead location</a:t>
            </a:r>
          </a:p>
          <a:p>
            <a:pPr marL="80718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Provides a tie-in manifold for Columbus, the Columbus Tie-in Structure (CTIS)</a:t>
            </a:r>
          </a:p>
          <a:p>
            <a:pPr marL="80718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Incorporates Columbus specific functions in the umbilical from Shearwater to the CTIS – down-hole scale inhibitor and wax inhibitor lines</a:t>
            </a:r>
          </a:p>
          <a:p>
            <a:pPr marL="80718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Designs, builds, installs and pre-commissions the Columbus tie-in to the well</a:t>
            </a:r>
          </a:p>
          <a:p>
            <a:pPr marL="807187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Designs builds and supplies the control and instrumentation equipment for Columbus 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</a:rPr>
              <a:t>xmas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 tree</a:t>
            </a:r>
          </a:p>
          <a:p>
            <a:pPr marL="521437" lvl="1" indent="0">
              <a:spcBef>
                <a:spcPts val="600"/>
              </a:spcBef>
              <a:buNone/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All the above to be in common with the Arran system design.</a:t>
            </a:r>
          </a:p>
          <a:p>
            <a:pPr marL="285750" indent="-285750">
              <a:spcBef>
                <a:spcPts val="600"/>
              </a:spcBef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Serica is designing and drilling the Columbus well, and procuring the xmas tree system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Due to the relatively short field life, no interventions planned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EC8E-F358-49CD-9F35-2386A3E4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C24-043A-154B-BC42-780C012C227F}" type="datetime4">
              <a:rPr lang="en-GB" smtClean="0"/>
              <a:t>17 October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D4C08-AF5B-482B-985F-FB817E3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23D73-CF8E-405D-B55B-E158EF5A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" y="1404804"/>
            <a:ext cx="6230652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276EB6-6EA0-48D4-A1E3-236A9D5A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6241" y="985867"/>
            <a:ext cx="3491190" cy="50022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6CDD-141A-464F-AE28-8F214802A4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What’s in the Margin?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2F4C6E2-A205-4F09-801E-E914FF044D09}"/>
              </a:ext>
            </a:extLst>
          </p:cNvPr>
          <p:cNvSpPr txBox="1">
            <a:spLocks/>
          </p:cNvSpPr>
          <p:nvPr/>
        </p:nvSpPr>
        <p:spPr>
          <a:xfrm>
            <a:off x="677803" y="1237024"/>
            <a:ext cx="6237305" cy="2605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82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6-10 years economic production.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governed by economic cut-off due to anticipated high cost share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Reliant on Shearwater availability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Arran reservoir fails, Columbus life will be limited because arrival temperature drops into hydrate region.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will not do cold start alone – risk of hydrates in the Arran leg of the pipeline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will only start up into a warm, pressurised, producing pipeline</a:t>
            </a:r>
          </a:p>
          <a:p>
            <a:pPr marL="285750" indent="-285750">
              <a:spcBef>
                <a:spcPts val="6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4D13834-C717-4C7F-AB56-ACD235E4C7B5}"/>
              </a:ext>
            </a:extLst>
          </p:cNvPr>
          <p:cNvSpPr txBox="1">
            <a:spLocks/>
          </p:cNvSpPr>
          <p:nvPr/>
        </p:nvSpPr>
        <p:spPr>
          <a:xfrm>
            <a:off x="677803" y="3648859"/>
            <a:ext cx="6237305" cy="260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82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endParaRPr lang="en-GB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General observations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Drivers of the assets may be different  - requires alignment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Timeline – host infrastructure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Complicates development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Scale – competition for resource and budget 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Impact on host facilities</a:t>
            </a:r>
          </a:p>
          <a:p>
            <a:pPr marL="285750" indent="-285750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/>
                <a:cs typeface="Arial"/>
              </a:rPr>
              <a:t>Compensation mechanisms  </a:t>
            </a:r>
          </a:p>
          <a:p>
            <a:pPr marL="285750" indent="-285750">
              <a:spcBef>
                <a:spcPts val="6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</a:pPr>
            <a:endParaRPr lang="en-GB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8360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A51F-EDB3-3144-8718-417C5B26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44" y="1832643"/>
            <a:ext cx="8927591" cy="2890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Collaboration is key to success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Infrastructure – avoidance of large CAPEX </a:t>
            </a:r>
          </a:p>
          <a:p>
            <a:r>
              <a:rPr lang="en-US" dirty="0" err="1"/>
              <a:t>Opex</a:t>
            </a:r>
            <a:r>
              <a:rPr lang="en-US" dirty="0"/>
              <a:t> Versus Capex </a:t>
            </a:r>
          </a:p>
          <a:p>
            <a:r>
              <a:rPr lang="en-US" dirty="0"/>
              <a:t>Data sharing – Well Design, Sub sea  </a:t>
            </a:r>
          </a:p>
          <a:p>
            <a:r>
              <a:rPr lang="en-US" dirty="0"/>
              <a:t>Drilling – Rig share </a:t>
            </a:r>
          </a:p>
          <a:p>
            <a:r>
              <a:rPr lang="en-US" dirty="0"/>
              <a:t>Peer review and lessons learned</a:t>
            </a:r>
          </a:p>
          <a:p>
            <a:r>
              <a:rPr lang="en-US" dirty="0"/>
              <a:t>Spares – SCM, harnesses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6CDD-141A-464F-AE28-8F214802A4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What’s in the Margin?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30214-F5D8-400F-8A43-005F97AC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651" y="746620"/>
            <a:ext cx="3080812" cy="2736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36FA0-87FA-4E90-90F4-8151BEBF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37" y="2919368"/>
            <a:ext cx="1893423" cy="30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fields - why bother?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A51F-EDB3-3144-8718-417C5B26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71" y="2007997"/>
            <a:ext cx="7645286" cy="2842005"/>
          </a:xfrm>
        </p:spPr>
        <p:txBody>
          <a:bodyPr/>
          <a:lstStyle/>
          <a:p>
            <a:r>
              <a:rPr lang="en-US" sz="2000" dirty="0"/>
              <a:t>Tariff income for host facilities  </a:t>
            </a:r>
          </a:p>
          <a:p>
            <a:r>
              <a:rPr lang="en-US" sz="2000" dirty="0"/>
              <a:t>Extension of Hosts’ productive life</a:t>
            </a:r>
          </a:p>
          <a:p>
            <a:pPr lvl="1"/>
            <a:r>
              <a:rPr lang="en-US" sz="1800" dirty="0"/>
              <a:t>Technical -Extends Arran production (flow assurance)</a:t>
            </a:r>
          </a:p>
          <a:p>
            <a:pPr lvl="1"/>
            <a:r>
              <a:rPr lang="en-US" sz="1800" dirty="0"/>
              <a:t>Commercial – cost share/ tariff </a:t>
            </a:r>
          </a:p>
          <a:p>
            <a:r>
              <a:rPr lang="en-US" sz="2000" dirty="0"/>
              <a:t>Host Infrastructure COP delay (big financial benefit!)</a:t>
            </a:r>
          </a:p>
          <a:p>
            <a:r>
              <a:rPr lang="en-US" sz="2000" dirty="0" err="1"/>
              <a:t>Maximising</a:t>
            </a:r>
            <a:r>
              <a:rPr lang="en-US" sz="2000" dirty="0"/>
              <a:t> Economic Recovery – Government policy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6CDD-141A-464F-AE28-8F214802A4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What’s in the Margin?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85D65-FF35-4B99-BB81-AB498A20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200" y="1522249"/>
            <a:ext cx="3286029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BDB1-B058-4731-8564-BAF9E333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5538-53B8-4268-A3F6-DE0DD2D5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Marginal fields need a different approach</a:t>
            </a:r>
          </a:p>
          <a:p>
            <a:pPr lvl="1"/>
            <a:r>
              <a:rPr lang="en-GB" dirty="0"/>
              <a:t>Consider future infrastructure as well as existing (tie-ins extend life)</a:t>
            </a:r>
          </a:p>
          <a:p>
            <a:pPr lvl="1"/>
            <a:r>
              <a:rPr lang="en-GB" dirty="0"/>
              <a:t>Pursue production clusters or collaborations </a:t>
            </a:r>
          </a:p>
          <a:p>
            <a:r>
              <a:rPr lang="en-GB" dirty="0"/>
              <a:t>Marginal - can create technical and commercial tensions</a:t>
            </a:r>
          </a:p>
          <a:p>
            <a:r>
              <a:rPr lang="en-GB" dirty="0"/>
              <a:t>Need a technical and commercially viable solution to succeed</a:t>
            </a:r>
          </a:p>
          <a:p>
            <a:r>
              <a:rPr lang="en-GB" dirty="0"/>
              <a:t>Rely on an approach of mutual gain – win-win</a:t>
            </a:r>
          </a:p>
          <a:p>
            <a:pPr lvl="1"/>
            <a:r>
              <a:rPr lang="en-GB" dirty="0"/>
              <a:t>Benefits to host facility as well as field</a:t>
            </a:r>
          </a:p>
          <a:p>
            <a:r>
              <a:rPr lang="en-GB" dirty="0"/>
              <a:t>Collaboration is key to success 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F3DE4-6E0E-4B2C-9895-48C09A3F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9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A51F-EDB3-3144-8718-417C5B26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927637"/>
            <a:ext cx="11318163" cy="5002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b="1" dirty="0"/>
              <a:t>What’s in the margin?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Rising to the challenge of developing marginal reserves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US" dirty="0"/>
              <a:t>Introduction to Serica Energy</a:t>
            </a:r>
          </a:p>
          <a:p>
            <a:r>
              <a:rPr lang="en-US" dirty="0"/>
              <a:t>Marginal Fields - a Definition</a:t>
            </a:r>
          </a:p>
          <a:p>
            <a:r>
              <a:rPr lang="en-US" dirty="0"/>
              <a:t>The Columbus Development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Areas of Collaboration</a:t>
            </a:r>
          </a:p>
          <a:p>
            <a:r>
              <a:rPr lang="en-US" dirty="0"/>
              <a:t>Benefits to Marginal Field Owners and Others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6CDD-141A-464F-AE28-8F214802A4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What’s in the Margin?</a:t>
            </a:r>
          </a:p>
        </p:txBody>
      </p:sp>
    </p:spTree>
    <p:extLst>
      <p:ext uri="{BB962C8B-B14F-4D97-AF65-F5344CB8AC3E}">
        <p14:creationId xmlns:p14="http://schemas.microsoft.com/office/powerpoint/2010/main" val="3765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9B48B3-9370-4388-8D6E-56B6539BDACC}"/>
              </a:ext>
            </a:extLst>
          </p:cNvPr>
          <p:cNvCxnSpPr/>
          <p:nvPr/>
        </p:nvCxnSpPr>
        <p:spPr>
          <a:xfrm>
            <a:off x="0" y="1196414"/>
            <a:ext cx="12192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75B292-9594-480A-A21D-17066D82BEAC}"/>
              </a:ext>
            </a:extLst>
          </p:cNvPr>
          <p:cNvCxnSpPr/>
          <p:nvPr/>
        </p:nvCxnSpPr>
        <p:spPr>
          <a:xfrm>
            <a:off x="0" y="6127337"/>
            <a:ext cx="12192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09BDBAF-BF09-994E-B82B-518D1981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8" y="2731725"/>
            <a:ext cx="6117543" cy="1028178"/>
          </a:xfrm>
        </p:spPr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Serica Energy</a:t>
            </a:r>
            <a:endParaRPr lang="en-US" dirty="0">
              <a:solidFill>
                <a:srgbClr val="293E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D7079-881F-43F5-90A7-A081318F4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3FA2F-798C-4A4E-AE02-43DD99C3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30" y="1376375"/>
            <a:ext cx="6117542" cy="45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3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785580-4CCA-4049-8A2C-78D1930BF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00"/>
          <a:stretch/>
        </p:blipFill>
        <p:spPr>
          <a:xfrm>
            <a:off x="3271640" y="1123854"/>
            <a:ext cx="8920360" cy="482888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840363-4B4E-4BF1-8B47-8A067779B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423" y="1050179"/>
            <a:ext cx="3186865" cy="4683967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/>
              <a:t>Formed in 2004</a:t>
            </a:r>
          </a:p>
          <a:p>
            <a:r>
              <a:rPr lang="en-GB" sz="1800" dirty="0"/>
              <a:t>Listed on AIM in 2005</a:t>
            </a:r>
          </a:p>
          <a:p>
            <a:r>
              <a:rPr lang="en-GB" sz="1800" b="1" dirty="0"/>
              <a:t>2008</a:t>
            </a:r>
            <a:r>
              <a:rPr lang="en-GB" sz="1800" dirty="0"/>
              <a:t> developed </a:t>
            </a:r>
            <a:r>
              <a:rPr lang="en-GB" sz="1800" dirty="0" err="1"/>
              <a:t>Kambuna</a:t>
            </a:r>
            <a:r>
              <a:rPr lang="en-GB" sz="1800" dirty="0"/>
              <a:t> Field (Indonesia)</a:t>
            </a:r>
          </a:p>
          <a:p>
            <a:r>
              <a:rPr lang="en-GB" sz="1800" b="1" dirty="0"/>
              <a:t>2009</a:t>
            </a:r>
            <a:r>
              <a:rPr lang="en-GB" sz="1800" dirty="0"/>
              <a:t> discovered oil in Ireland</a:t>
            </a:r>
          </a:p>
          <a:p>
            <a:r>
              <a:rPr lang="en-GB" sz="1800" b="1" dirty="0"/>
              <a:t>2010</a:t>
            </a:r>
            <a:r>
              <a:rPr lang="en-GB" sz="1800" dirty="0"/>
              <a:t> sold </a:t>
            </a:r>
            <a:r>
              <a:rPr lang="en-GB" sz="1800" dirty="0" err="1"/>
              <a:t>Kambuna</a:t>
            </a:r>
            <a:endParaRPr lang="en-GB" sz="1800" dirty="0"/>
          </a:p>
          <a:p>
            <a:r>
              <a:rPr lang="en-GB" sz="1800" b="1" dirty="0"/>
              <a:t>2011</a:t>
            </a:r>
            <a:r>
              <a:rPr lang="en-GB" sz="1800" dirty="0"/>
              <a:t> – 2014 Exploration drilling in UK and Morocco, seismic in Namibia</a:t>
            </a:r>
          </a:p>
          <a:p>
            <a:r>
              <a:rPr lang="en-GB" sz="1800" b="1" dirty="0"/>
              <a:t>2015</a:t>
            </a:r>
            <a:r>
              <a:rPr lang="en-GB" sz="1800" dirty="0"/>
              <a:t> Acquired 18% in Erskine</a:t>
            </a:r>
          </a:p>
          <a:p>
            <a:r>
              <a:rPr lang="en-GB" sz="1800" b="1" dirty="0"/>
              <a:t>2016</a:t>
            </a:r>
            <a:r>
              <a:rPr lang="en-GB" sz="1800" dirty="0"/>
              <a:t> Major cost reductions - Focus on a production deal</a:t>
            </a:r>
          </a:p>
          <a:p>
            <a:r>
              <a:rPr lang="en-GB" sz="1800" b="1" dirty="0"/>
              <a:t>2018</a:t>
            </a:r>
            <a:r>
              <a:rPr lang="en-GB" sz="1800" dirty="0"/>
              <a:t> Acquired Bruce, Keith and Rhum via a profit sharing arrangement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3865E7-C26A-4ACB-A2C0-002F0ED0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Serica – Share Price History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584A28D-4481-4963-9F2B-288F81430958}"/>
              </a:ext>
            </a:extLst>
          </p:cNvPr>
          <p:cNvSpPr/>
          <p:nvPr/>
        </p:nvSpPr>
        <p:spPr>
          <a:xfrm>
            <a:off x="4590971" y="2794474"/>
            <a:ext cx="205099" cy="205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4A27516-4338-492A-8CA1-8B418EFCF0FF}"/>
              </a:ext>
            </a:extLst>
          </p:cNvPr>
          <p:cNvSpPr/>
          <p:nvPr/>
        </p:nvSpPr>
        <p:spPr>
          <a:xfrm>
            <a:off x="5700043" y="2794474"/>
            <a:ext cx="205099" cy="205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AF68B3C-8066-4030-93B0-3A4299FD1CF6}"/>
              </a:ext>
            </a:extLst>
          </p:cNvPr>
          <p:cNvSpPr/>
          <p:nvPr/>
        </p:nvSpPr>
        <p:spPr>
          <a:xfrm>
            <a:off x="8953326" y="2794472"/>
            <a:ext cx="205099" cy="205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7E95366-75B0-4BA8-AE79-C556F8ADF9AE}"/>
              </a:ext>
            </a:extLst>
          </p:cNvPr>
          <p:cNvSpPr/>
          <p:nvPr/>
        </p:nvSpPr>
        <p:spPr>
          <a:xfrm>
            <a:off x="10925980" y="2741773"/>
            <a:ext cx="205099" cy="205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AE09FFC-EE72-43F0-B964-B4F329B61EA5}"/>
              </a:ext>
            </a:extLst>
          </p:cNvPr>
          <p:cNvSpPr/>
          <p:nvPr/>
        </p:nvSpPr>
        <p:spPr>
          <a:xfrm>
            <a:off x="7467598" y="2798943"/>
            <a:ext cx="205099" cy="205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0CC4F2-6B6F-2743-891D-84F89A09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60000"/>
            <a:ext cx="6735240" cy="817200"/>
          </a:xfrm>
        </p:spPr>
        <p:txBody>
          <a:bodyPr anchor="t" anchorCtr="0">
            <a:normAutofit fontScale="90000"/>
          </a:bodyPr>
          <a:lstStyle/>
          <a:p>
            <a:r>
              <a:rPr lang="en-US" dirty="0"/>
              <a:t>Serica’s Cash Position: Post BKR Acquisition</a:t>
            </a:r>
            <a:br>
              <a:rPr lang="en-US" dirty="0"/>
            </a:br>
            <a:endParaRPr lang="en-US" sz="18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8DF6F-A6EC-FB48-B435-44E020E523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6339636"/>
            <a:ext cx="350377" cy="381839"/>
          </a:xfrm>
        </p:spPr>
        <p:txBody>
          <a:bodyPr/>
          <a:lstStyle/>
          <a:p>
            <a:fld id="{D6D4270D-7704-5E4A-9922-0DAD363AD6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D448F-63AC-462D-A519-C6185B91D34B}"/>
              </a:ext>
            </a:extLst>
          </p:cNvPr>
          <p:cNvSpPr/>
          <p:nvPr/>
        </p:nvSpPr>
        <p:spPr>
          <a:xfrm>
            <a:off x="7178040" y="767619"/>
            <a:ext cx="454844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BKR acquisition completed on 30 November 2018</a:t>
            </a: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 to completion Serica’s cash position was £15.9 million at 30 June 2018</a:t>
            </a: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completion, it rose to  £43.1million at 31 December at 2018</a:t>
            </a: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30 June 2019 its cash position was £88.2million</a:t>
            </a: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596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 the BKR Net Cash Flow Sharing arrangements* Serica received 40% of the Net Cash Flow in 2018, rising to 50% in 2019 and 60% in 2020 &amp; 2021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F5998F-B60A-4417-B23D-BE22634A8A53}"/>
              </a:ext>
            </a:extLst>
          </p:cNvPr>
          <p:cNvSpPr txBox="1"/>
          <p:nvPr/>
        </p:nvSpPr>
        <p:spPr>
          <a:xfrm>
            <a:off x="5950857" y="6261225"/>
            <a:ext cx="3828602" cy="59590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* 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he Net Cash Flow Sharing Arrangements cover income from the interests in Bruce, Keith and Rhum purchased from BP, Total and BHP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1BF89A7-E1F4-47CD-9B13-40A86BC2FDB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3415" y="2030347"/>
          <a:ext cx="6308928" cy="376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8058758D-AA6D-4CE2-BD2E-BEBE9DFA42AC}"/>
              </a:ext>
            </a:extLst>
          </p:cNvPr>
          <p:cNvSpPr txBox="1"/>
          <p:nvPr/>
        </p:nvSpPr>
        <p:spPr>
          <a:xfrm>
            <a:off x="1402416" y="1305823"/>
            <a:ext cx="4548441" cy="59590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Cash, cash equivalents and term deposits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£million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8467E-268B-4D9B-89B7-6775A63A2C99}"/>
              </a:ext>
            </a:extLst>
          </p:cNvPr>
          <p:cNvSpPr txBox="1"/>
          <p:nvPr/>
        </p:nvSpPr>
        <p:spPr>
          <a:xfrm>
            <a:off x="1688124" y="5520189"/>
            <a:ext cx="914400" cy="7745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solidFill>
                  <a:srgbClr val="6DC6E7"/>
                </a:solidFill>
              </a:rPr>
              <a:t>1H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AFBA1-2E6E-497F-8E15-B39B8E916779}"/>
              </a:ext>
            </a:extLst>
          </p:cNvPr>
          <p:cNvSpPr txBox="1"/>
          <p:nvPr/>
        </p:nvSpPr>
        <p:spPr>
          <a:xfrm>
            <a:off x="3548743" y="5525508"/>
            <a:ext cx="914400" cy="7745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solidFill>
                  <a:srgbClr val="6DC6E7"/>
                </a:solidFill>
              </a:rPr>
              <a:t>2H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ECED9-66B1-4379-A050-BADEFB1EB5FE}"/>
              </a:ext>
            </a:extLst>
          </p:cNvPr>
          <p:cNvSpPr txBox="1"/>
          <p:nvPr/>
        </p:nvSpPr>
        <p:spPr>
          <a:xfrm>
            <a:off x="5381387" y="5520189"/>
            <a:ext cx="914400" cy="7745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solidFill>
                  <a:srgbClr val="6DC6E7"/>
                </a:solidFill>
              </a:rPr>
              <a:t>1H 2019</a:t>
            </a:r>
          </a:p>
        </p:txBody>
      </p:sp>
    </p:spTree>
    <p:extLst>
      <p:ext uri="{BB962C8B-B14F-4D97-AF65-F5344CB8AC3E}">
        <p14:creationId xmlns:p14="http://schemas.microsoft.com/office/powerpoint/2010/main" val="26988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0EF6D-16B6-40B4-AEA1-2EDA6C10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7B791-10FB-414C-9A85-26EE7035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7" y="98163"/>
            <a:ext cx="11613931" cy="61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Fields – A Definition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48D504-B97A-4548-B190-986066C17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19" y="1126599"/>
            <a:ext cx="4615291" cy="2458064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07E919C-3EFA-4D8D-813D-6497B73400AF}"/>
              </a:ext>
            </a:extLst>
          </p:cNvPr>
          <p:cNvSpPr txBox="1">
            <a:spLocks/>
          </p:cNvSpPr>
          <p:nvPr/>
        </p:nvSpPr>
        <p:spPr>
          <a:xfrm>
            <a:off x="5858312" y="2065015"/>
            <a:ext cx="5890776" cy="369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82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Economic margins influenced by: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Size of pool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Cost of infrastructure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Export route availability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Cost of operation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Risk  (E.G. Commodity prices)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/>
                <a:cs typeface="Arial"/>
              </a:rPr>
              <a:t>What is marginal for one company, may not be for another – economic threshold </a:t>
            </a: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34FB7-A2DB-4A52-8AFA-D790CBB7F5B1}"/>
              </a:ext>
            </a:extLst>
          </p:cNvPr>
          <p:cNvSpPr txBox="1"/>
          <p:nvPr/>
        </p:nvSpPr>
        <p:spPr>
          <a:xfrm>
            <a:off x="673646" y="6107802"/>
            <a:ext cx="1023457" cy="35038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1000" dirty="0">
                <a:solidFill>
                  <a:srgbClr val="6DC6E7"/>
                </a:solidFill>
              </a:rPr>
              <a:t>Source OGA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0DB916-7509-4201-B782-41B01D998D85}"/>
              </a:ext>
            </a:extLst>
          </p:cNvPr>
          <p:cNvGrpSpPr/>
          <p:nvPr/>
        </p:nvGrpSpPr>
        <p:grpSpPr>
          <a:xfrm>
            <a:off x="765925" y="3778240"/>
            <a:ext cx="4208746" cy="2365956"/>
            <a:chOff x="765925" y="3741846"/>
            <a:chExt cx="4208746" cy="23659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333659-6E79-43C7-A03A-90145A7A5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925" y="3741846"/>
              <a:ext cx="4208746" cy="23659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CC6165-43B8-43AE-A3F3-596DE2AF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5918" y="3977582"/>
              <a:ext cx="75163" cy="191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684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Columbus Development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5E20EC-DE00-4975-B38C-2B1C43870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9026" y="952075"/>
            <a:ext cx="3569492" cy="50022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6CDD-141A-464F-AE28-8F214802A4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What’s in the Margin?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8BD2232-04D6-4D45-9B57-8DB261FCE787}"/>
              </a:ext>
            </a:extLst>
          </p:cNvPr>
          <p:cNvSpPr txBox="1">
            <a:spLocks/>
          </p:cNvSpPr>
          <p:nvPr/>
        </p:nvSpPr>
        <p:spPr>
          <a:xfrm>
            <a:off x="329154" y="835396"/>
            <a:ext cx="7429872" cy="5405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82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 have determined Columbus to be part of the Lomond field area as there is no “clear blue water” separation, so “Development”, rather than “Field”.</a:t>
            </a: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licence terms</a:t>
            </a: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FDP approvals</a:t>
            </a: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export routes</a:t>
            </a:r>
          </a:p>
          <a:p>
            <a:pPr marL="742950" lvl="1" indent="-285750">
              <a:lnSpc>
                <a:spcPct val="20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common equity holders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reservoir Located in UKCS blocks 23/16f and 23/21a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(Columbus Sub Area (COL)).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Licences P1314, P101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 (Serica Energy UK Ltd. 50% (Operator), Endeavour Energy UK Ltd. 25%, Tailwind Mistral Ltd. 25%).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mmboe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(2C at FDP sanction)  </a:t>
            </a: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24557-31CC-4506-8192-0819C109BCB0}"/>
              </a:ext>
            </a:extLst>
          </p:cNvPr>
          <p:cNvSpPr/>
          <p:nvPr/>
        </p:nvSpPr>
        <p:spPr>
          <a:xfrm>
            <a:off x="9485644" y="1567543"/>
            <a:ext cx="120580" cy="4823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4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996-A5E9-8040-B650-56D3C14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Columbus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A8AA-0CAA-3140-8426-E38DC7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270D-7704-5E4A-9922-0DAD363AD6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6CDD-141A-464F-AE28-8F214802A4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What’s in the Margin?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8BD2232-04D6-4D45-9B57-8DB261FCE787}"/>
              </a:ext>
            </a:extLst>
          </p:cNvPr>
          <p:cNvSpPr txBox="1">
            <a:spLocks/>
          </p:cNvSpPr>
          <p:nvPr/>
        </p:nvSpPr>
        <p:spPr>
          <a:xfrm>
            <a:off x="670799" y="1209759"/>
            <a:ext cx="5890776" cy="443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82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8200"/>
              </a:buClr>
              <a:buFont typeface=".AppleSystemUIFont"/>
              <a:buChar char="-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different development options were pursued in the past (Export via ETAP, Extended reach well from Lomond platform, Direct export to Shearwater)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both commercial and technical solutions to be successful </a:t>
            </a:r>
          </a:p>
          <a:p>
            <a:pPr marL="285750" indent="-285750">
              <a:lnSpc>
                <a:spcPct val="16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well development, connected to Shell Operated Arran to Shearwater pipeline.</a:t>
            </a:r>
          </a:p>
          <a:p>
            <a:pPr marL="285750" indent="-285750">
              <a:lnSpc>
                <a:spcPct val="16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determined by Shell as Shearwater and Arran subsea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Operators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9A220-7401-4975-B5EC-9013BF6DBFF5}"/>
              </a:ext>
            </a:extLst>
          </p:cNvPr>
          <p:cNvGrpSpPr/>
          <p:nvPr/>
        </p:nvGrpSpPr>
        <p:grpSpPr>
          <a:xfrm>
            <a:off x="8812404" y="996841"/>
            <a:ext cx="3275763" cy="4449366"/>
            <a:chOff x="7213858" y="1115009"/>
            <a:chExt cx="2300815" cy="31923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E4EB440-8BE4-4434-8BB6-67CC51C9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3858" y="1115009"/>
              <a:ext cx="2300815" cy="3192333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4400DB-DB10-425E-BC02-0CA833FE5981}"/>
                </a:ext>
              </a:extLst>
            </p:cNvPr>
            <p:cNvSpPr/>
            <p:nvPr/>
          </p:nvSpPr>
          <p:spPr>
            <a:xfrm>
              <a:off x="8472881" y="1929468"/>
              <a:ext cx="380576" cy="1661020"/>
            </a:xfrm>
            <a:custGeom>
              <a:avLst/>
              <a:gdLst>
                <a:gd name="connsiteX0" fmla="*/ 176169 w 380576"/>
                <a:gd name="connsiteY0" fmla="*/ 0 h 1661020"/>
                <a:gd name="connsiteX1" fmla="*/ 377504 w 380576"/>
                <a:gd name="connsiteY1" fmla="*/ 134224 h 1661020"/>
                <a:gd name="connsiteX2" fmla="*/ 276836 w 380576"/>
                <a:gd name="connsiteY2" fmla="*/ 545284 h 1661020"/>
                <a:gd name="connsiteX3" fmla="*/ 0 w 380576"/>
                <a:gd name="connsiteY3" fmla="*/ 1661020 h 166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576" h="1661020">
                  <a:moveTo>
                    <a:pt x="176169" y="0"/>
                  </a:moveTo>
                  <a:cubicBezTo>
                    <a:pt x="268447" y="21671"/>
                    <a:pt x="360726" y="43343"/>
                    <a:pt x="377504" y="134224"/>
                  </a:cubicBezTo>
                  <a:cubicBezTo>
                    <a:pt x="394282" y="225105"/>
                    <a:pt x="339753" y="290818"/>
                    <a:pt x="276836" y="545284"/>
                  </a:cubicBezTo>
                  <a:cubicBezTo>
                    <a:pt x="213919" y="799750"/>
                    <a:pt x="36352" y="1507222"/>
                    <a:pt x="0" y="166102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9B1721-AF47-4017-A189-BF44ED18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31" y="612484"/>
            <a:ext cx="2133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4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rica 1">
      <a:dk1>
        <a:srgbClr val="283E6B"/>
      </a:dk1>
      <a:lt1>
        <a:srgbClr val="FFFFFF"/>
      </a:lt1>
      <a:dk2>
        <a:srgbClr val="283E6B"/>
      </a:dk2>
      <a:lt2>
        <a:srgbClr val="3CB3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>
            <a:solidFill>
              <a:srgbClr val="6DC6E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rica PPT Template_Nov 18  -  Read-Only" id="{FE6E313E-E7C4-454A-A51C-3D79CC228AA3}" vid="{5DF6D53D-492C-AE43-9C13-B7AFD9A89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53121F5BDA64EB66191723EC3D5BE" ma:contentTypeVersion="11" ma:contentTypeDescription="Create a new document." ma:contentTypeScope="" ma:versionID="07568da5e070d56fc2e5fb7633ed1d9c">
  <xsd:schema xmlns:xsd="http://www.w3.org/2001/XMLSchema" xmlns:xs="http://www.w3.org/2001/XMLSchema" xmlns:p="http://schemas.microsoft.com/office/2006/metadata/properties" xmlns:ns3="1d801ac6-db24-4194-909d-8366a012003d" xmlns:ns4="c9aca6af-2051-4464-85e5-d46511b78e09" targetNamespace="http://schemas.microsoft.com/office/2006/metadata/properties" ma:root="true" ma:fieldsID="be9cb7192e6e104b28c4308013d557cb" ns3:_="" ns4:_="">
    <xsd:import namespace="1d801ac6-db24-4194-909d-8366a012003d"/>
    <xsd:import namespace="c9aca6af-2051-4464-85e5-d46511b78e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01ac6-db24-4194-909d-8366a0120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ca6af-2051-4464-85e5-d46511b78e0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aca6af-2051-4464-85e5-d46511b78e09">
      <UserInfo>
        <DisplayName>Debbie Byres</DisplayName>
        <AccountId>43</AccountId>
        <AccountType/>
      </UserInfo>
      <UserInfo>
        <DisplayName>Admin Arek Cichy</DisplayName>
        <AccountId>222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4E5F442-45FE-447E-9F6F-48DA910F1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DA8542-66C5-4816-9B5E-B8530ABE6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801ac6-db24-4194-909d-8366a012003d"/>
    <ds:schemaRef ds:uri="c9aca6af-2051-4464-85e5-d46511b78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F2A606-05BA-4351-A840-7FDEC16ED5DD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1d801ac6-db24-4194-909d-8366a012003d"/>
    <ds:schemaRef ds:uri="http://purl.org/dc/terms/"/>
    <ds:schemaRef ds:uri="http://schemas.microsoft.com/office/2006/documentManagement/types"/>
    <ds:schemaRef ds:uri="c9aca6af-2051-4464-85e5-d46511b78e0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 Presentation 23 October 2019 - Whats In The Margin</Template>
  <TotalTime>4116</TotalTime>
  <Words>896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.AppleSystemUIFont</vt:lpstr>
      <vt:lpstr>Arial</vt:lpstr>
      <vt:lpstr>Calibri</vt:lpstr>
      <vt:lpstr>Calibri Light</vt:lpstr>
      <vt:lpstr>Montserrat ExtraBold</vt:lpstr>
      <vt:lpstr>Verdana</vt:lpstr>
      <vt:lpstr>Office Theme</vt:lpstr>
      <vt:lpstr>PowerPoint Presentation</vt:lpstr>
      <vt:lpstr>Introduction</vt:lpstr>
      <vt:lpstr>Introduction to  Serica Energy</vt:lpstr>
      <vt:lpstr>History of Serica – Share Price History</vt:lpstr>
      <vt:lpstr>Serica’s Cash Position: Post BKR Acquisition </vt:lpstr>
      <vt:lpstr>PowerPoint Presentation</vt:lpstr>
      <vt:lpstr>Marginal Fields – A Definition</vt:lpstr>
      <vt:lpstr>The Columbus Development</vt:lpstr>
      <vt:lpstr>The Columbus Development</vt:lpstr>
      <vt:lpstr>PowerPoint Presentation</vt:lpstr>
      <vt:lpstr>Development Strategy </vt:lpstr>
      <vt:lpstr>Challenges</vt:lpstr>
      <vt:lpstr>Areas of Collaboration</vt:lpstr>
      <vt:lpstr>Marginal fields - why bother? 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 Jenkins</dc:creator>
  <cp:lastModifiedBy>David Kemp</cp:lastModifiedBy>
  <cp:revision>37</cp:revision>
  <dcterms:created xsi:type="dcterms:W3CDTF">2019-09-07T06:01:01Z</dcterms:created>
  <dcterms:modified xsi:type="dcterms:W3CDTF">2019-10-18T09:49:10Z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0x01010004453121F5BDA64EB66191723EC3D5BE</vt:lpwstr>
  </property>
</Properties>
</file>